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317" r:id="rId2"/>
    <p:sldId id="281" r:id="rId3"/>
    <p:sldId id="354" r:id="rId4"/>
    <p:sldId id="426" r:id="rId5"/>
    <p:sldId id="400" r:id="rId6"/>
    <p:sldId id="427" r:id="rId7"/>
    <p:sldId id="409" r:id="rId8"/>
    <p:sldId id="429" r:id="rId9"/>
    <p:sldId id="406" r:id="rId10"/>
    <p:sldId id="428" r:id="rId11"/>
    <p:sldId id="376" r:id="rId12"/>
    <p:sldId id="419" r:id="rId13"/>
    <p:sldId id="418" r:id="rId14"/>
    <p:sldId id="417" r:id="rId15"/>
    <p:sldId id="430" r:id="rId16"/>
    <p:sldId id="420" r:id="rId17"/>
    <p:sldId id="421" r:id="rId18"/>
    <p:sldId id="431" r:id="rId19"/>
    <p:sldId id="422" r:id="rId20"/>
    <p:sldId id="274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41" userDrawn="1">
          <p15:clr>
            <a:srgbClr val="A4A3A4"/>
          </p15:clr>
        </p15:guide>
        <p15:guide id="4" pos="5632" userDrawn="1">
          <p15:clr>
            <a:srgbClr val="A4A3A4"/>
          </p15:clr>
        </p15:guide>
        <p15:guide id="5" pos="7039" userDrawn="1">
          <p15:clr>
            <a:srgbClr val="A4A3A4"/>
          </p15:clr>
        </p15:guide>
        <p15:guide id="7" orient="horz" pos="1366" userDrawn="1">
          <p15:clr>
            <a:srgbClr val="A4A3A4"/>
          </p15:clr>
        </p15:guide>
        <p15:guide id="8" orient="horz" pos="2682" userDrawn="1">
          <p15:clr>
            <a:srgbClr val="A4A3A4"/>
          </p15:clr>
        </p15:guide>
        <p15:guide id="10" pos="28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oxi Li" initials="ZL" lastIdx="1" clrIdx="0">
    <p:extLst>
      <p:ext uri="{19B8F6BF-5375-455C-9EA6-DF929625EA0E}">
        <p15:presenceInfo xmlns:p15="http://schemas.microsoft.com/office/powerpoint/2012/main" userId="3acd3f4dfd3c05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7C"/>
    <a:srgbClr val="FFC000"/>
    <a:srgbClr val="E6AF00"/>
    <a:srgbClr val="FFD03B"/>
    <a:srgbClr val="D2A000"/>
    <a:srgbClr val="866600"/>
    <a:srgbClr val="E6E6E6"/>
    <a:srgbClr val="85C1FC"/>
    <a:srgbClr val="40393A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60" autoAdjust="0"/>
  </p:normalViewPr>
  <p:slideViewPr>
    <p:cSldViewPr snapToGrid="0" showGuides="1">
      <p:cViewPr>
        <p:scale>
          <a:sx n="89" d="100"/>
          <a:sy n="89" d="100"/>
        </p:scale>
        <p:origin x="82" y="317"/>
      </p:cViewPr>
      <p:guideLst>
        <p:guide orient="horz" pos="2999"/>
        <p:guide pos="3840"/>
        <p:guide pos="1141"/>
        <p:guide pos="5632"/>
        <p:guide pos="7039"/>
        <p:guide orient="horz" pos="1366"/>
        <p:guide orient="horz" pos="2682"/>
        <p:guide pos="2887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5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42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06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83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335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391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777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681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6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1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248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97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938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184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4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1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36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048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8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1453769" y="6459523"/>
            <a:ext cx="63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CA2778-5B13-44DF-A715-FCABA52AFB55}" type="slidenum">
              <a:rPr lang="zh-CN" altLang="en-US" sz="1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zh-CN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32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0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5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-1189464"/>
            <a:ext cx="12530492" cy="8047464"/>
            <a:chOff x="0" y="-1189464"/>
            <a:chExt cx="12530492" cy="8047464"/>
          </a:xfrm>
        </p:grpSpPr>
        <p:sp>
          <p:nvSpPr>
            <p:cNvPr id="8" name="任意多边形 7"/>
            <p:cNvSpPr/>
            <p:nvPr/>
          </p:nvSpPr>
          <p:spPr>
            <a:xfrm rot="2700000">
              <a:off x="6993279" y="-1189464"/>
              <a:ext cx="2382953" cy="2382953"/>
            </a:xfrm>
            <a:custGeom>
              <a:avLst/>
              <a:gdLst>
                <a:gd name="connsiteX0" fmla="*/ 0 w 3177271"/>
                <a:gd name="connsiteY0" fmla="*/ 3166723 h 3177271"/>
                <a:gd name="connsiteX1" fmla="*/ 3166723 w 3177271"/>
                <a:gd name="connsiteY1" fmla="*/ 0 h 3177271"/>
                <a:gd name="connsiteX2" fmla="*/ 3177271 w 3177271"/>
                <a:gd name="connsiteY2" fmla="*/ 0 h 3177271"/>
                <a:gd name="connsiteX3" fmla="*/ 3177271 w 3177271"/>
                <a:gd name="connsiteY3" fmla="*/ 3177271 h 3177271"/>
                <a:gd name="connsiteX4" fmla="*/ 0 w 3177271"/>
                <a:gd name="connsiteY4" fmla="*/ 3177271 h 317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7271" h="3177271">
                  <a:moveTo>
                    <a:pt x="0" y="3166723"/>
                  </a:moveTo>
                  <a:lnTo>
                    <a:pt x="3166723" y="0"/>
                  </a:lnTo>
                  <a:lnTo>
                    <a:pt x="3177271" y="0"/>
                  </a:lnTo>
                  <a:lnTo>
                    <a:pt x="3177271" y="3177271"/>
                  </a:lnTo>
                  <a:lnTo>
                    <a:pt x="0" y="3177271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任意多边形 8"/>
            <p:cNvSpPr/>
            <p:nvPr/>
          </p:nvSpPr>
          <p:spPr>
            <a:xfrm rot="2700000">
              <a:off x="11866066" y="4911255"/>
              <a:ext cx="628839" cy="624963"/>
            </a:xfrm>
            <a:custGeom>
              <a:avLst/>
              <a:gdLst>
                <a:gd name="connsiteX0" fmla="*/ 0 w 307527"/>
                <a:gd name="connsiteY0" fmla="*/ 0 h 532977"/>
                <a:gd name="connsiteX1" fmla="*/ 307527 w 307527"/>
                <a:gd name="connsiteY1" fmla="*/ 307527 h 532977"/>
                <a:gd name="connsiteX2" fmla="*/ 82077 w 307527"/>
                <a:gd name="connsiteY2" fmla="*/ 532977 h 532977"/>
                <a:gd name="connsiteX3" fmla="*/ 0 w 307527"/>
                <a:gd name="connsiteY3" fmla="*/ 532977 h 532977"/>
                <a:gd name="connsiteX0" fmla="*/ 23304 w 330831"/>
                <a:gd name="connsiteY0" fmla="*/ 0 h 606761"/>
                <a:gd name="connsiteX1" fmla="*/ 330831 w 330831"/>
                <a:gd name="connsiteY1" fmla="*/ 307527 h 606761"/>
                <a:gd name="connsiteX2" fmla="*/ 105381 w 330831"/>
                <a:gd name="connsiteY2" fmla="*/ 532977 h 606761"/>
                <a:gd name="connsiteX3" fmla="*/ 0 w 330831"/>
                <a:gd name="connsiteY3" fmla="*/ 606761 h 606761"/>
                <a:gd name="connsiteX4" fmla="*/ 23304 w 330831"/>
                <a:gd name="connsiteY4" fmla="*/ 0 h 606761"/>
                <a:gd name="connsiteX0" fmla="*/ 23304 w 330831"/>
                <a:gd name="connsiteY0" fmla="*/ 0 h 606761"/>
                <a:gd name="connsiteX1" fmla="*/ 330831 w 330831"/>
                <a:gd name="connsiteY1" fmla="*/ 307527 h 606761"/>
                <a:gd name="connsiteX2" fmla="*/ 108295 w 330831"/>
                <a:gd name="connsiteY2" fmla="*/ 600055 h 606761"/>
                <a:gd name="connsiteX3" fmla="*/ 0 w 330831"/>
                <a:gd name="connsiteY3" fmla="*/ 606761 h 606761"/>
                <a:gd name="connsiteX4" fmla="*/ 23304 w 330831"/>
                <a:gd name="connsiteY4" fmla="*/ 0 h 606761"/>
                <a:gd name="connsiteX0" fmla="*/ 23304 w 314808"/>
                <a:gd name="connsiteY0" fmla="*/ 0 h 606761"/>
                <a:gd name="connsiteX1" fmla="*/ 314808 w 314808"/>
                <a:gd name="connsiteY1" fmla="*/ 332682 h 606761"/>
                <a:gd name="connsiteX2" fmla="*/ 108295 w 314808"/>
                <a:gd name="connsiteY2" fmla="*/ 600055 h 606761"/>
                <a:gd name="connsiteX3" fmla="*/ 0 w 314808"/>
                <a:gd name="connsiteY3" fmla="*/ 606761 h 606761"/>
                <a:gd name="connsiteX4" fmla="*/ 23304 w 314808"/>
                <a:gd name="connsiteY4" fmla="*/ 0 h 606761"/>
                <a:gd name="connsiteX0" fmla="*/ 23304 w 565338"/>
                <a:gd name="connsiteY0" fmla="*/ 0 h 621113"/>
                <a:gd name="connsiteX1" fmla="*/ 565338 w 565338"/>
                <a:gd name="connsiteY1" fmla="*/ 621113 h 621113"/>
                <a:gd name="connsiteX2" fmla="*/ 108295 w 565338"/>
                <a:gd name="connsiteY2" fmla="*/ 600055 h 621113"/>
                <a:gd name="connsiteX3" fmla="*/ 0 w 565338"/>
                <a:gd name="connsiteY3" fmla="*/ 606761 h 621113"/>
                <a:gd name="connsiteX4" fmla="*/ 23304 w 565338"/>
                <a:gd name="connsiteY4" fmla="*/ 0 h 621113"/>
                <a:gd name="connsiteX0" fmla="*/ 23304 w 530381"/>
                <a:gd name="connsiteY0" fmla="*/ 0 h 606761"/>
                <a:gd name="connsiteX1" fmla="*/ 530381 w 530381"/>
                <a:gd name="connsiteY1" fmla="*/ 594282 h 606761"/>
                <a:gd name="connsiteX2" fmla="*/ 108295 w 530381"/>
                <a:gd name="connsiteY2" fmla="*/ 600055 h 606761"/>
                <a:gd name="connsiteX3" fmla="*/ 0 w 530381"/>
                <a:gd name="connsiteY3" fmla="*/ 606761 h 606761"/>
                <a:gd name="connsiteX4" fmla="*/ 23304 w 530381"/>
                <a:gd name="connsiteY4" fmla="*/ 0 h 606761"/>
                <a:gd name="connsiteX0" fmla="*/ 17477 w 524554"/>
                <a:gd name="connsiteY0" fmla="*/ 0 h 622412"/>
                <a:gd name="connsiteX1" fmla="*/ 524554 w 524554"/>
                <a:gd name="connsiteY1" fmla="*/ 594282 h 622412"/>
                <a:gd name="connsiteX2" fmla="*/ 102468 w 524554"/>
                <a:gd name="connsiteY2" fmla="*/ 600055 h 622412"/>
                <a:gd name="connsiteX3" fmla="*/ 0 w 524554"/>
                <a:gd name="connsiteY3" fmla="*/ 622412 h 622412"/>
                <a:gd name="connsiteX4" fmla="*/ 17477 w 524554"/>
                <a:gd name="connsiteY4" fmla="*/ 0 h 622412"/>
                <a:gd name="connsiteX0" fmla="*/ 17477 w 524554"/>
                <a:gd name="connsiteY0" fmla="*/ 0 h 622412"/>
                <a:gd name="connsiteX1" fmla="*/ 524554 w 524554"/>
                <a:gd name="connsiteY1" fmla="*/ 594282 h 622412"/>
                <a:gd name="connsiteX2" fmla="*/ 0 w 524554"/>
                <a:gd name="connsiteY2" fmla="*/ 622412 h 622412"/>
                <a:gd name="connsiteX3" fmla="*/ 17477 w 524554"/>
                <a:gd name="connsiteY3" fmla="*/ 0 h 622412"/>
                <a:gd name="connsiteX0" fmla="*/ 17477 w 543975"/>
                <a:gd name="connsiteY0" fmla="*/ 0 h 622412"/>
                <a:gd name="connsiteX1" fmla="*/ 543975 w 543975"/>
                <a:gd name="connsiteY1" fmla="*/ 612170 h 622412"/>
                <a:gd name="connsiteX2" fmla="*/ 0 w 543975"/>
                <a:gd name="connsiteY2" fmla="*/ 622412 h 622412"/>
                <a:gd name="connsiteX3" fmla="*/ 17477 w 543975"/>
                <a:gd name="connsiteY3" fmla="*/ 0 h 62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975" h="622412">
                  <a:moveTo>
                    <a:pt x="17477" y="0"/>
                  </a:moveTo>
                  <a:lnTo>
                    <a:pt x="543975" y="612170"/>
                  </a:lnTo>
                  <a:lnTo>
                    <a:pt x="0" y="622412"/>
                  </a:lnTo>
                  <a:cubicBezTo>
                    <a:pt x="0" y="444753"/>
                    <a:pt x="17477" y="177659"/>
                    <a:pt x="17477" y="0"/>
                  </a:cubicBez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/>
            <a:srcRect l="15598" t="11334" r="44229" b="-766"/>
            <a:stretch/>
          </p:blipFill>
          <p:spPr>
            <a:xfrm>
              <a:off x="9995346" y="1833874"/>
              <a:ext cx="2187222" cy="3341248"/>
            </a:xfrm>
            <a:custGeom>
              <a:avLst/>
              <a:gdLst>
                <a:gd name="connsiteX0" fmla="*/ 1651000 w 2139361"/>
                <a:gd name="connsiteY0" fmla="*/ 0 h 3268134"/>
                <a:gd name="connsiteX1" fmla="*/ 2139361 w 2139361"/>
                <a:gd name="connsiteY1" fmla="*/ 483352 h 3268134"/>
                <a:gd name="connsiteX2" fmla="*/ 2139361 w 2139361"/>
                <a:gd name="connsiteY2" fmla="*/ 2784782 h 3268134"/>
                <a:gd name="connsiteX3" fmla="*/ 1651000 w 2139361"/>
                <a:gd name="connsiteY3" fmla="*/ 3268134 h 3268134"/>
                <a:gd name="connsiteX4" fmla="*/ 0 w 2139361"/>
                <a:gd name="connsiteY4" fmla="*/ 1634067 h 3268134"/>
                <a:gd name="connsiteX5" fmla="*/ 1651000 w 2139361"/>
                <a:gd name="connsiteY5" fmla="*/ 0 h 326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361" h="3268134">
                  <a:moveTo>
                    <a:pt x="1651000" y="0"/>
                  </a:moveTo>
                  <a:lnTo>
                    <a:pt x="2139361" y="483352"/>
                  </a:lnTo>
                  <a:lnTo>
                    <a:pt x="2139361" y="2784782"/>
                  </a:lnTo>
                  <a:lnTo>
                    <a:pt x="1651000" y="3268134"/>
                  </a:lnTo>
                  <a:lnTo>
                    <a:pt x="0" y="1634067"/>
                  </a:lnTo>
                  <a:lnTo>
                    <a:pt x="1651000" y="0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rcRect l="10254" t="6231" r="29608" b="2626"/>
            <a:stretch>
              <a:fillRect/>
            </a:stretch>
          </p:blipFill>
          <p:spPr>
            <a:xfrm>
              <a:off x="10023958" y="0"/>
              <a:ext cx="2166839" cy="1685456"/>
            </a:xfrm>
            <a:custGeom>
              <a:avLst/>
              <a:gdLst>
                <a:gd name="connsiteX0" fmla="*/ 0 w 2166839"/>
                <a:gd name="connsiteY0" fmla="*/ 0 h 1685456"/>
                <a:gd name="connsiteX1" fmla="*/ 2166839 w 2166839"/>
                <a:gd name="connsiteY1" fmla="*/ 0 h 1685456"/>
                <a:gd name="connsiteX2" fmla="*/ 2166839 w 2166839"/>
                <a:gd name="connsiteY2" fmla="*/ 1155322 h 1685456"/>
                <a:gd name="connsiteX3" fmla="*/ 1648370 w 2166839"/>
                <a:gd name="connsiteY3" fmla="*/ 1685456 h 168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6839" h="1685456">
                  <a:moveTo>
                    <a:pt x="0" y="0"/>
                  </a:moveTo>
                  <a:lnTo>
                    <a:pt x="2166839" y="0"/>
                  </a:lnTo>
                  <a:lnTo>
                    <a:pt x="2166839" y="1155322"/>
                  </a:lnTo>
                  <a:lnTo>
                    <a:pt x="1648370" y="1685456"/>
                  </a:lnTo>
                  <a:close/>
                </a:path>
              </a:pathLst>
            </a:custGeom>
          </p:spPr>
        </p:pic>
        <p:grpSp>
          <p:nvGrpSpPr>
            <p:cNvPr id="12" name="组合 11"/>
            <p:cNvGrpSpPr/>
            <p:nvPr/>
          </p:nvGrpSpPr>
          <p:grpSpPr>
            <a:xfrm>
              <a:off x="0" y="5962025"/>
              <a:ext cx="972918" cy="895975"/>
              <a:chOff x="0" y="5962027"/>
              <a:chExt cx="972918" cy="895975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0" y="5962027"/>
                <a:ext cx="972918" cy="895975"/>
              </a:xfrm>
              <a:custGeom>
                <a:avLst/>
                <a:gdLst>
                  <a:gd name="connsiteX0" fmla="*/ 22992 w 972918"/>
                  <a:gd name="connsiteY0" fmla="*/ 0 h 857875"/>
                  <a:gd name="connsiteX1" fmla="*/ 972918 w 972918"/>
                  <a:gd name="connsiteY1" fmla="*/ 857875 h 857875"/>
                  <a:gd name="connsiteX2" fmla="*/ 313664 w 972918"/>
                  <a:gd name="connsiteY2" fmla="*/ 857875 h 857875"/>
                  <a:gd name="connsiteX3" fmla="*/ 0 w 972918"/>
                  <a:gd name="connsiteY3" fmla="*/ 566663 h 857875"/>
                  <a:gd name="connsiteX4" fmla="*/ 22992 w 972918"/>
                  <a:gd name="connsiteY4" fmla="*/ 566663 h 857875"/>
                  <a:gd name="connsiteX5" fmla="*/ 22992 w 972918"/>
                  <a:gd name="connsiteY5" fmla="*/ 0 h 857875"/>
                  <a:gd name="connsiteX0" fmla="*/ 132 w 972918"/>
                  <a:gd name="connsiteY0" fmla="*/ 0 h 895975"/>
                  <a:gd name="connsiteX1" fmla="*/ 972918 w 972918"/>
                  <a:gd name="connsiteY1" fmla="*/ 895975 h 895975"/>
                  <a:gd name="connsiteX2" fmla="*/ 313664 w 972918"/>
                  <a:gd name="connsiteY2" fmla="*/ 895975 h 895975"/>
                  <a:gd name="connsiteX3" fmla="*/ 0 w 972918"/>
                  <a:gd name="connsiteY3" fmla="*/ 604763 h 895975"/>
                  <a:gd name="connsiteX4" fmla="*/ 22992 w 972918"/>
                  <a:gd name="connsiteY4" fmla="*/ 604763 h 895975"/>
                  <a:gd name="connsiteX5" fmla="*/ 132 w 972918"/>
                  <a:gd name="connsiteY5" fmla="*/ 0 h 895975"/>
                  <a:gd name="connsiteX0" fmla="*/ 132 w 972918"/>
                  <a:gd name="connsiteY0" fmla="*/ 0 h 895975"/>
                  <a:gd name="connsiteX1" fmla="*/ 972918 w 972918"/>
                  <a:gd name="connsiteY1" fmla="*/ 895975 h 895975"/>
                  <a:gd name="connsiteX2" fmla="*/ 313664 w 972918"/>
                  <a:gd name="connsiteY2" fmla="*/ 895975 h 895975"/>
                  <a:gd name="connsiteX3" fmla="*/ 0 w 972918"/>
                  <a:gd name="connsiteY3" fmla="*/ 604763 h 895975"/>
                  <a:gd name="connsiteX4" fmla="*/ 15372 w 972918"/>
                  <a:gd name="connsiteY4" fmla="*/ 589523 h 895975"/>
                  <a:gd name="connsiteX5" fmla="*/ 132 w 972918"/>
                  <a:gd name="connsiteY5" fmla="*/ 0 h 895975"/>
                  <a:gd name="connsiteX0" fmla="*/ 132 w 972918"/>
                  <a:gd name="connsiteY0" fmla="*/ 0 h 895975"/>
                  <a:gd name="connsiteX1" fmla="*/ 972918 w 972918"/>
                  <a:gd name="connsiteY1" fmla="*/ 895975 h 895975"/>
                  <a:gd name="connsiteX2" fmla="*/ 313664 w 972918"/>
                  <a:gd name="connsiteY2" fmla="*/ 895975 h 895975"/>
                  <a:gd name="connsiteX3" fmla="*/ 0 w 972918"/>
                  <a:gd name="connsiteY3" fmla="*/ 604763 h 895975"/>
                  <a:gd name="connsiteX4" fmla="*/ 132 w 972918"/>
                  <a:gd name="connsiteY4" fmla="*/ 589523 h 895975"/>
                  <a:gd name="connsiteX5" fmla="*/ 132 w 972918"/>
                  <a:gd name="connsiteY5" fmla="*/ 0 h 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2918" h="895975">
                    <a:moveTo>
                      <a:pt x="132" y="0"/>
                    </a:moveTo>
                    <a:lnTo>
                      <a:pt x="972918" y="895975"/>
                    </a:lnTo>
                    <a:lnTo>
                      <a:pt x="313664" y="895975"/>
                    </a:lnTo>
                    <a:lnTo>
                      <a:pt x="0" y="604763"/>
                    </a:lnTo>
                    <a:lnTo>
                      <a:pt x="132" y="589523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3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0" y="6275577"/>
                <a:ext cx="649447" cy="582425"/>
              </a:xfrm>
              <a:custGeom>
                <a:avLst/>
                <a:gdLst>
                  <a:gd name="connsiteX0" fmla="*/ 0 w 649447"/>
                  <a:gd name="connsiteY0" fmla="*/ 0 h 582425"/>
                  <a:gd name="connsiteX1" fmla="*/ 649447 w 649447"/>
                  <a:gd name="connsiteY1" fmla="*/ 582425 h 582425"/>
                  <a:gd name="connsiteX2" fmla="*/ 0 w 649447"/>
                  <a:gd name="connsiteY2" fmla="*/ 582425 h 582425"/>
                  <a:gd name="connsiteX3" fmla="*/ 0 w 649447"/>
                  <a:gd name="connsiteY3" fmla="*/ 0 h 58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447" h="582425">
                    <a:moveTo>
                      <a:pt x="0" y="0"/>
                    </a:moveTo>
                    <a:lnTo>
                      <a:pt x="649447" y="582425"/>
                    </a:lnTo>
                    <a:lnTo>
                      <a:pt x="0" y="582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 rot="2700000">
              <a:off x="11863179" y="1391866"/>
              <a:ext cx="664762" cy="669865"/>
            </a:xfrm>
            <a:custGeom>
              <a:avLst/>
              <a:gdLst>
                <a:gd name="connsiteX0" fmla="*/ 0 w 307527"/>
                <a:gd name="connsiteY0" fmla="*/ 0 h 532977"/>
                <a:gd name="connsiteX1" fmla="*/ 307527 w 307527"/>
                <a:gd name="connsiteY1" fmla="*/ 307527 h 532977"/>
                <a:gd name="connsiteX2" fmla="*/ 82077 w 307527"/>
                <a:gd name="connsiteY2" fmla="*/ 532977 h 532977"/>
                <a:gd name="connsiteX3" fmla="*/ 0 w 307527"/>
                <a:gd name="connsiteY3" fmla="*/ 532977 h 532977"/>
                <a:gd name="connsiteX0" fmla="*/ 23304 w 330831"/>
                <a:gd name="connsiteY0" fmla="*/ 0 h 606761"/>
                <a:gd name="connsiteX1" fmla="*/ 330831 w 330831"/>
                <a:gd name="connsiteY1" fmla="*/ 307527 h 606761"/>
                <a:gd name="connsiteX2" fmla="*/ 105381 w 330831"/>
                <a:gd name="connsiteY2" fmla="*/ 532977 h 606761"/>
                <a:gd name="connsiteX3" fmla="*/ 0 w 330831"/>
                <a:gd name="connsiteY3" fmla="*/ 606761 h 606761"/>
                <a:gd name="connsiteX4" fmla="*/ 23304 w 330831"/>
                <a:gd name="connsiteY4" fmla="*/ 0 h 606761"/>
                <a:gd name="connsiteX0" fmla="*/ 23304 w 330831"/>
                <a:gd name="connsiteY0" fmla="*/ 0 h 606761"/>
                <a:gd name="connsiteX1" fmla="*/ 330831 w 330831"/>
                <a:gd name="connsiteY1" fmla="*/ 307527 h 606761"/>
                <a:gd name="connsiteX2" fmla="*/ 108295 w 330831"/>
                <a:gd name="connsiteY2" fmla="*/ 600055 h 606761"/>
                <a:gd name="connsiteX3" fmla="*/ 0 w 330831"/>
                <a:gd name="connsiteY3" fmla="*/ 606761 h 606761"/>
                <a:gd name="connsiteX4" fmla="*/ 23304 w 330831"/>
                <a:gd name="connsiteY4" fmla="*/ 0 h 606761"/>
                <a:gd name="connsiteX0" fmla="*/ 23304 w 314808"/>
                <a:gd name="connsiteY0" fmla="*/ 0 h 606761"/>
                <a:gd name="connsiteX1" fmla="*/ 314808 w 314808"/>
                <a:gd name="connsiteY1" fmla="*/ 332682 h 606761"/>
                <a:gd name="connsiteX2" fmla="*/ 108295 w 314808"/>
                <a:gd name="connsiteY2" fmla="*/ 600055 h 606761"/>
                <a:gd name="connsiteX3" fmla="*/ 0 w 314808"/>
                <a:gd name="connsiteY3" fmla="*/ 606761 h 606761"/>
                <a:gd name="connsiteX4" fmla="*/ 23304 w 314808"/>
                <a:gd name="connsiteY4" fmla="*/ 0 h 606761"/>
                <a:gd name="connsiteX0" fmla="*/ 23304 w 565338"/>
                <a:gd name="connsiteY0" fmla="*/ 0 h 621113"/>
                <a:gd name="connsiteX1" fmla="*/ 565338 w 565338"/>
                <a:gd name="connsiteY1" fmla="*/ 621113 h 621113"/>
                <a:gd name="connsiteX2" fmla="*/ 108295 w 565338"/>
                <a:gd name="connsiteY2" fmla="*/ 600055 h 621113"/>
                <a:gd name="connsiteX3" fmla="*/ 0 w 565338"/>
                <a:gd name="connsiteY3" fmla="*/ 606761 h 621113"/>
                <a:gd name="connsiteX4" fmla="*/ 23304 w 565338"/>
                <a:gd name="connsiteY4" fmla="*/ 0 h 621113"/>
                <a:gd name="connsiteX0" fmla="*/ 23304 w 530381"/>
                <a:gd name="connsiteY0" fmla="*/ 0 h 606761"/>
                <a:gd name="connsiteX1" fmla="*/ 530381 w 530381"/>
                <a:gd name="connsiteY1" fmla="*/ 594282 h 606761"/>
                <a:gd name="connsiteX2" fmla="*/ 108295 w 530381"/>
                <a:gd name="connsiteY2" fmla="*/ 600055 h 606761"/>
                <a:gd name="connsiteX3" fmla="*/ 0 w 530381"/>
                <a:gd name="connsiteY3" fmla="*/ 606761 h 606761"/>
                <a:gd name="connsiteX4" fmla="*/ 23304 w 530381"/>
                <a:gd name="connsiteY4" fmla="*/ 0 h 606761"/>
                <a:gd name="connsiteX0" fmla="*/ 23304 w 569223"/>
                <a:gd name="connsiteY0" fmla="*/ 0 h 643472"/>
                <a:gd name="connsiteX1" fmla="*/ 569223 w 569223"/>
                <a:gd name="connsiteY1" fmla="*/ 643472 h 643472"/>
                <a:gd name="connsiteX2" fmla="*/ 108295 w 569223"/>
                <a:gd name="connsiteY2" fmla="*/ 600055 h 643472"/>
                <a:gd name="connsiteX3" fmla="*/ 0 w 569223"/>
                <a:gd name="connsiteY3" fmla="*/ 606761 h 643472"/>
                <a:gd name="connsiteX4" fmla="*/ 23304 w 569223"/>
                <a:gd name="connsiteY4" fmla="*/ 0 h 643472"/>
                <a:gd name="connsiteX0" fmla="*/ 21362 w 567281"/>
                <a:gd name="connsiteY0" fmla="*/ 0 h 667131"/>
                <a:gd name="connsiteX1" fmla="*/ 567281 w 567281"/>
                <a:gd name="connsiteY1" fmla="*/ 643472 h 667131"/>
                <a:gd name="connsiteX2" fmla="*/ 106353 w 567281"/>
                <a:gd name="connsiteY2" fmla="*/ 600055 h 667131"/>
                <a:gd name="connsiteX3" fmla="*/ 0 w 567281"/>
                <a:gd name="connsiteY3" fmla="*/ 667131 h 667131"/>
                <a:gd name="connsiteX4" fmla="*/ 21362 w 567281"/>
                <a:gd name="connsiteY4" fmla="*/ 0 h 667131"/>
                <a:gd name="connsiteX0" fmla="*/ 21362 w 567281"/>
                <a:gd name="connsiteY0" fmla="*/ 0 h 667131"/>
                <a:gd name="connsiteX1" fmla="*/ 567281 w 567281"/>
                <a:gd name="connsiteY1" fmla="*/ 643472 h 667131"/>
                <a:gd name="connsiteX2" fmla="*/ 106353 w 567281"/>
                <a:gd name="connsiteY2" fmla="*/ 600055 h 667131"/>
                <a:gd name="connsiteX3" fmla="*/ 0 w 567281"/>
                <a:gd name="connsiteY3" fmla="*/ 667131 h 667131"/>
                <a:gd name="connsiteX4" fmla="*/ 21362 w 567281"/>
                <a:gd name="connsiteY4" fmla="*/ 0 h 667131"/>
                <a:gd name="connsiteX0" fmla="*/ 21362 w 567281"/>
                <a:gd name="connsiteY0" fmla="*/ 0 h 667131"/>
                <a:gd name="connsiteX1" fmla="*/ 567281 w 567281"/>
                <a:gd name="connsiteY1" fmla="*/ 643472 h 667131"/>
                <a:gd name="connsiteX2" fmla="*/ 0 w 567281"/>
                <a:gd name="connsiteY2" fmla="*/ 667131 h 667131"/>
                <a:gd name="connsiteX3" fmla="*/ 21362 w 567281"/>
                <a:gd name="connsiteY3" fmla="*/ 0 h 667131"/>
                <a:gd name="connsiteX0" fmla="*/ 21362 w 582818"/>
                <a:gd name="connsiteY0" fmla="*/ 0 h 667131"/>
                <a:gd name="connsiteX1" fmla="*/ 582818 w 582818"/>
                <a:gd name="connsiteY1" fmla="*/ 661358 h 667131"/>
                <a:gd name="connsiteX2" fmla="*/ 0 w 582818"/>
                <a:gd name="connsiteY2" fmla="*/ 667131 h 667131"/>
                <a:gd name="connsiteX3" fmla="*/ 21362 w 582818"/>
                <a:gd name="connsiteY3" fmla="*/ 0 h 667131"/>
                <a:gd name="connsiteX0" fmla="*/ 13594 w 575050"/>
                <a:gd name="connsiteY0" fmla="*/ 0 h 667131"/>
                <a:gd name="connsiteX1" fmla="*/ 575050 w 575050"/>
                <a:gd name="connsiteY1" fmla="*/ 661358 h 667131"/>
                <a:gd name="connsiteX2" fmla="*/ 0 w 575050"/>
                <a:gd name="connsiteY2" fmla="*/ 667131 h 667131"/>
                <a:gd name="connsiteX3" fmla="*/ 13594 w 575050"/>
                <a:gd name="connsiteY3" fmla="*/ 0 h 66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050" h="667131">
                  <a:moveTo>
                    <a:pt x="13594" y="0"/>
                  </a:moveTo>
                  <a:lnTo>
                    <a:pt x="575050" y="661358"/>
                  </a:lnTo>
                  <a:lnTo>
                    <a:pt x="0" y="667131"/>
                  </a:lnTo>
                  <a:cubicBezTo>
                    <a:pt x="0" y="489472"/>
                    <a:pt x="13594" y="177659"/>
                    <a:pt x="13594" y="0"/>
                  </a:cubicBez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6485" y="38815"/>
              <a:ext cx="3380747" cy="3385256"/>
            </a:xfrm>
            <a:custGeom>
              <a:avLst/>
              <a:gdLst>
                <a:gd name="connsiteX0" fmla="*/ 1685003 w 3370005"/>
                <a:gd name="connsiteY0" fmla="*/ 0 h 3370004"/>
                <a:gd name="connsiteX1" fmla="*/ 3370005 w 3370005"/>
                <a:gd name="connsiteY1" fmla="*/ 1685002 h 3370004"/>
                <a:gd name="connsiteX2" fmla="*/ 1685003 w 3370005"/>
                <a:gd name="connsiteY2" fmla="*/ 3370004 h 3370004"/>
                <a:gd name="connsiteX3" fmla="*/ 0 w 3370005"/>
                <a:gd name="connsiteY3" fmla="*/ 1685002 h 337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0005" h="3370004">
                  <a:moveTo>
                    <a:pt x="1685003" y="0"/>
                  </a:moveTo>
                  <a:lnTo>
                    <a:pt x="3370005" y="1685002"/>
                  </a:lnTo>
                  <a:lnTo>
                    <a:pt x="1685003" y="3370004"/>
                  </a:lnTo>
                  <a:lnTo>
                    <a:pt x="0" y="1685002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6550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12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62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03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03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4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10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73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56423-C432-45E6-89A1-31D5D84238BE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1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8.png"/><Relationship Id="rId5" Type="http://schemas.openxmlformats.org/officeDocument/2006/relationships/tags" Target="../tags/tag6.xml"/><Relationship Id="rId15" Type="http://schemas.openxmlformats.org/officeDocument/2006/relationships/image" Target="../media/image12.png"/><Relationship Id="rId10" Type="http://schemas.openxmlformats.org/officeDocument/2006/relationships/image" Target="../media/image5.emf"/><Relationship Id="rId4" Type="http://schemas.openxmlformats.org/officeDocument/2006/relationships/tags" Target="../tags/tag5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2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14.xml"/><Relationship Id="rId12" Type="http://schemas.openxmlformats.org/officeDocument/2006/relationships/image" Target="../media/image1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5" Type="http://schemas.openxmlformats.org/officeDocument/2006/relationships/tags" Target="../tags/tag13.xml"/><Relationship Id="rId10" Type="http://schemas.openxmlformats.org/officeDocument/2006/relationships/image" Target="../media/image9.png"/><Relationship Id="rId4" Type="http://schemas.openxmlformats.org/officeDocument/2006/relationships/tags" Target="../tags/tag12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nas.org/content/116/32/15849.short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621314" y="254093"/>
            <a:ext cx="139700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1542790" y="3994468"/>
            <a:ext cx="5046309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宋宁宇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麦嘉仪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李卓熹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D8D99-9FC1-4077-A02C-F038A2C8B94A}"/>
              </a:ext>
            </a:extLst>
          </p:cNvPr>
          <p:cNvGrpSpPr/>
          <p:nvPr/>
        </p:nvGrpSpPr>
        <p:grpSpPr>
          <a:xfrm>
            <a:off x="-258530" y="2150322"/>
            <a:ext cx="8648952" cy="1320926"/>
            <a:chOff x="-567720" y="2741227"/>
            <a:chExt cx="8648952" cy="1320926"/>
          </a:xfrm>
        </p:grpSpPr>
        <p:sp>
          <p:nvSpPr>
            <p:cNvPr id="19" name="文本框 18"/>
            <p:cNvSpPr txBox="1"/>
            <p:nvPr/>
          </p:nvSpPr>
          <p:spPr>
            <a:xfrm>
              <a:off x="-567720" y="2741227"/>
              <a:ext cx="86489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kern="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 </a:t>
              </a:r>
              <a:r>
                <a:rPr lang="zh-CN" altLang="en-US" sz="4400" b="1" kern="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腾讯广告算法大赛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D0DD5A6-3D60-427B-AC00-DB8F714C956A}"/>
                </a:ext>
              </a:extLst>
            </p:cNvPr>
            <p:cNvSpPr txBox="1"/>
            <p:nvPr/>
          </p:nvSpPr>
          <p:spPr>
            <a:xfrm>
              <a:off x="330329" y="3662043"/>
              <a:ext cx="68528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kern="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基于经典机器学习与深度学习进行的尝试与比较</a:t>
              </a:r>
              <a:endParaRPr lang="en-US" altLang="zh-CN" sz="2000" kern="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52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286845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6A35449-8CA1-4966-A09D-2EFD2F30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267529"/>
              </p:ext>
            </p:extLst>
          </p:nvPr>
        </p:nvGraphicFramePr>
        <p:xfrm>
          <a:off x="1495748" y="2204337"/>
          <a:ext cx="92005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126">
                  <a:extLst>
                    <a:ext uri="{9D8B030D-6E8A-4147-A177-3AD203B41FA5}">
                      <a16:colId xmlns:a16="http://schemas.microsoft.com/office/drawing/2014/main" val="1052903924"/>
                    </a:ext>
                  </a:extLst>
                </a:gridCol>
                <a:gridCol w="2300126">
                  <a:extLst>
                    <a:ext uri="{9D8B030D-6E8A-4147-A177-3AD203B41FA5}">
                      <a16:colId xmlns:a16="http://schemas.microsoft.com/office/drawing/2014/main" val="30399030"/>
                    </a:ext>
                  </a:extLst>
                </a:gridCol>
                <a:gridCol w="2300126">
                  <a:extLst>
                    <a:ext uri="{9D8B030D-6E8A-4147-A177-3AD203B41FA5}">
                      <a16:colId xmlns:a16="http://schemas.microsoft.com/office/drawing/2014/main" val="302647880"/>
                    </a:ext>
                  </a:extLst>
                </a:gridCol>
                <a:gridCol w="2300126">
                  <a:extLst>
                    <a:ext uri="{9D8B030D-6E8A-4147-A177-3AD203B41FA5}">
                      <a16:colId xmlns:a16="http://schemas.microsoft.com/office/drawing/2014/main" val="2013397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Gender</a:t>
                      </a:r>
                      <a:endParaRPr lang="zh-CN" altLang="en-US" dirty="0"/>
                    </a:p>
                  </a:txBody>
                  <a:tcP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 Score</a:t>
                      </a:r>
                      <a:endParaRPr lang="zh-CN" altLang="en-US" dirty="0"/>
                    </a:p>
                  </a:txBody>
                  <a:tcPr>
                    <a:solidFill>
                      <a:srgbClr val="003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4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Naive Bayes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0.3819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1.2798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4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L1 Logistics Regression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1.3190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44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SGD Classifier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0.3814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1.2987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45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Linear SVC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0.3425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1.2357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4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err="1"/>
                        <a:t>LightGBM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0.9322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0.4517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1.3839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9193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EA0D108-ACCF-4B02-AA34-CE37ADA58D62}"/>
              </a:ext>
            </a:extLst>
          </p:cNvPr>
          <p:cNvSpPr txBox="1"/>
          <p:nvPr/>
        </p:nvSpPr>
        <p:spPr>
          <a:xfrm>
            <a:off x="3118262" y="1728071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五种传统机器学习分类器模型在比赛数据集上的表现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984FEF-A93E-4A6D-9196-7AF5AAE9BA69}"/>
              </a:ext>
            </a:extLst>
          </p:cNvPr>
          <p:cNvSpPr txBox="1"/>
          <p:nvPr/>
        </p:nvSpPr>
        <p:spPr>
          <a:xfrm>
            <a:off x="2772013" y="5158597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看起来很不错，那么深度学习的表现呢？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ACC632-8050-4605-BEFC-FD3772F49350}"/>
              </a:ext>
            </a:extLst>
          </p:cNvPr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经典机器学习</a:t>
            </a:r>
          </a:p>
        </p:txBody>
      </p:sp>
    </p:spTree>
    <p:extLst>
      <p:ext uri="{BB962C8B-B14F-4D97-AF65-F5344CB8AC3E}">
        <p14:creationId xmlns:p14="http://schemas.microsoft.com/office/powerpoint/2010/main" val="356488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4641674" y="2050559"/>
            <a:ext cx="3495368" cy="285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25" dirty="0">
                <a:solidFill>
                  <a:schemeClr val="tx1">
                    <a:alpha val="3000"/>
                  </a:schemeClr>
                </a:solidFill>
                <a:latin typeface="Arial Black" panose="020B0A04020102020204" pitchFamily="34" charset="0"/>
              </a:rPr>
              <a:t>03</a:t>
            </a:r>
            <a:endParaRPr lang="zh-CN" altLang="en-US" sz="17925" dirty="0">
              <a:solidFill>
                <a:schemeClr val="tx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6200000" flipV="1">
            <a:off x="-1797864" y="25303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 26"/>
          <p:cNvSpPr/>
          <p:nvPr/>
        </p:nvSpPr>
        <p:spPr>
          <a:xfrm rot="16200000" flipV="1">
            <a:off x="-1848969" y="2927567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985764" y="3097575"/>
            <a:ext cx="7777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03</a:t>
            </a:r>
            <a:endParaRPr lang="zh-CN" altLang="en-US" sz="45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58293" y="3177625"/>
            <a:ext cx="8236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53195" y="2971801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 32"/>
          <p:cNvSpPr/>
          <p:nvPr/>
        </p:nvSpPr>
        <p:spPr>
          <a:xfrm rot="2700000">
            <a:off x="11835512" y="3180494"/>
            <a:ext cx="712975" cy="71297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286845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数据处理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4774D07-813D-42B3-8CBC-F157518A87F4}"/>
              </a:ext>
            </a:extLst>
          </p:cNvPr>
          <p:cNvGrpSpPr/>
          <p:nvPr/>
        </p:nvGrpSpPr>
        <p:grpSpPr>
          <a:xfrm>
            <a:off x="6947068" y="2608292"/>
            <a:ext cx="4512634" cy="2492566"/>
            <a:chOff x="6995436" y="2032243"/>
            <a:chExt cx="4512634" cy="2492566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E2607C6-A8D0-44D9-A284-65FE74A92DF1}"/>
                </a:ext>
              </a:extLst>
            </p:cNvPr>
            <p:cNvSpPr/>
            <p:nvPr/>
          </p:nvSpPr>
          <p:spPr>
            <a:xfrm>
              <a:off x="8088889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32</a:t>
              </a:r>
              <a:endParaRPr lang="zh-CN" altLang="en-US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EA909ED-1284-46F0-9788-D69C9D5A546A}"/>
                </a:ext>
              </a:extLst>
            </p:cNvPr>
            <p:cNvSpPr/>
            <p:nvPr/>
          </p:nvSpPr>
          <p:spPr>
            <a:xfrm>
              <a:off x="9025416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4E7B3D1-518E-4222-A651-8E9AB1B2A387}"/>
                </a:ext>
              </a:extLst>
            </p:cNvPr>
            <p:cNvCxnSpPr>
              <a:endCxn id="31" idx="2"/>
            </p:cNvCxnSpPr>
            <p:nvPr/>
          </p:nvCxnSpPr>
          <p:spPr>
            <a:xfrm>
              <a:off x="8698489" y="2337043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50E776F-074D-4190-8182-CF1B2291B2BB}"/>
                </a:ext>
              </a:extLst>
            </p:cNvPr>
            <p:cNvSpPr/>
            <p:nvPr/>
          </p:nvSpPr>
          <p:spPr>
            <a:xfrm>
              <a:off x="9961943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37</a:t>
              </a:r>
              <a:endParaRPr lang="zh-CN" altLang="en-US" dirty="0"/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B2268C47-E3F7-4D73-A873-113FFA8CE4DE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9635016" y="2337043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79C5A40-C278-4A5F-8C50-B228F294D961}"/>
                </a:ext>
              </a:extLst>
            </p:cNvPr>
            <p:cNvSpPr/>
            <p:nvPr/>
          </p:nvSpPr>
          <p:spPr>
            <a:xfrm>
              <a:off x="6995436" y="2152377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C766779-934A-4E34-B8FD-456468AD0D85}"/>
                </a:ext>
              </a:extLst>
            </p:cNvPr>
            <p:cNvSpPr/>
            <p:nvPr/>
          </p:nvSpPr>
          <p:spPr>
            <a:xfrm>
              <a:off x="8088889" y="2722282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E5B78CD-AFFB-4200-848A-AAE2C2701F1E}"/>
                </a:ext>
              </a:extLst>
            </p:cNvPr>
            <p:cNvSpPr/>
            <p:nvPr/>
          </p:nvSpPr>
          <p:spPr>
            <a:xfrm>
              <a:off x="9025416" y="2722282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4A032121-19F8-455E-B784-4808E4042B36}"/>
                </a:ext>
              </a:extLst>
            </p:cNvPr>
            <p:cNvCxnSpPr>
              <a:endCxn id="40" idx="2"/>
            </p:cNvCxnSpPr>
            <p:nvPr/>
          </p:nvCxnSpPr>
          <p:spPr>
            <a:xfrm>
              <a:off x="8698489" y="3027082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9FDBA9B-E800-4546-9583-8FA61F6A4394}"/>
                </a:ext>
              </a:extLst>
            </p:cNvPr>
            <p:cNvSpPr/>
            <p:nvPr/>
          </p:nvSpPr>
          <p:spPr>
            <a:xfrm>
              <a:off x="6995436" y="2842416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F5BFEA3-F62D-4BE1-8711-C228492AF048}"/>
                </a:ext>
              </a:extLst>
            </p:cNvPr>
            <p:cNvSpPr/>
            <p:nvPr/>
          </p:nvSpPr>
          <p:spPr>
            <a:xfrm>
              <a:off x="8088889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33</a:t>
              </a:r>
              <a:endParaRPr lang="zh-CN" altLang="en-US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3F39FB7-8666-4D94-AF69-55F1A1275A3B}"/>
                </a:ext>
              </a:extLst>
            </p:cNvPr>
            <p:cNvSpPr/>
            <p:nvPr/>
          </p:nvSpPr>
          <p:spPr>
            <a:xfrm>
              <a:off x="9025416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3AB045D-975A-43A0-AEF0-8EFA0117D0D7}"/>
                </a:ext>
              </a:extLst>
            </p:cNvPr>
            <p:cNvCxnSpPr>
              <a:endCxn id="45" idx="2"/>
            </p:cNvCxnSpPr>
            <p:nvPr/>
          </p:nvCxnSpPr>
          <p:spPr>
            <a:xfrm>
              <a:off x="8698489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A0676B7-DF12-42EE-B12C-6DD1511A40AB}"/>
                </a:ext>
              </a:extLst>
            </p:cNvPr>
            <p:cNvSpPr/>
            <p:nvPr/>
          </p:nvSpPr>
          <p:spPr>
            <a:xfrm>
              <a:off x="9961943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32</a:t>
              </a:r>
              <a:endParaRPr lang="zh-CN" altLang="en-US" dirty="0"/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F059A48-1F22-4344-B004-0485D4C3EAD9}"/>
                </a:ext>
              </a:extLst>
            </p:cNvPr>
            <p:cNvCxnSpPr>
              <a:cxnSpLocks/>
              <a:stCxn id="45" idx="6"/>
              <a:endCxn id="48" idx="2"/>
            </p:cNvCxnSpPr>
            <p:nvPr/>
          </p:nvCxnSpPr>
          <p:spPr>
            <a:xfrm>
              <a:off x="9635016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2F89896-C315-4C8A-971A-CE2FB69CA8C5}"/>
                </a:ext>
              </a:extLst>
            </p:cNvPr>
            <p:cNvSpPr/>
            <p:nvPr/>
          </p:nvSpPr>
          <p:spPr>
            <a:xfrm>
              <a:off x="6995436" y="3532454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D23D0E5-DD2D-46E5-9E07-522D09E4ECF5}"/>
                </a:ext>
              </a:extLst>
            </p:cNvPr>
            <p:cNvSpPr/>
            <p:nvPr/>
          </p:nvSpPr>
          <p:spPr>
            <a:xfrm>
              <a:off x="10898470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49</a:t>
              </a:r>
              <a:endParaRPr lang="zh-CN" altLang="en-US" dirty="0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4A80FFEF-1897-4249-AAAA-8C93E335E3B5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10571543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6B09D7E-7E88-4861-A254-B6C1F60A21B4}"/>
                </a:ext>
              </a:extLst>
            </p:cNvPr>
            <p:cNvSpPr/>
            <p:nvPr/>
          </p:nvSpPr>
          <p:spPr>
            <a:xfrm rot="5400000">
              <a:off x="7306714" y="4136401"/>
              <a:ext cx="40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485D8C5-FD6D-425A-8160-73046B7E038E}"/>
                </a:ext>
              </a:extLst>
            </p:cNvPr>
            <p:cNvSpPr/>
            <p:nvPr/>
          </p:nvSpPr>
          <p:spPr>
            <a:xfrm rot="5400000">
              <a:off x="9638685" y="4132580"/>
              <a:ext cx="40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033C0ED-F1FF-4EED-B687-3D8572A90F19}"/>
              </a:ext>
            </a:extLst>
          </p:cNvPr>
          <p:cNvGrpSpPr/>
          <p:nvPr/>
        </p:nvGrpSpPr>
        <p:grpSpPr>
          <a:xfrm>
            <a:off x="7510620" y="5207216"/>
            <a:ext cx="3504066" cy="338554"/>
            <a:chOff x="7510620" y="5480360"/>
            <a:chExt cx="3504066" cy="338554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D52D864-07FE-489A-947A-3AAFE0C5F961}"/>
                </a:ext>
              </a:extLst>
            </p:cNvPr>
            <p:cNvSpPr/>
            <p:nvPr/>
          </p:nvSpPr>
          <p:spPr>
            <a:xfrm>
              <a:off x="7743648" y="5480360"/>
              <a:ext cx="30380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示例：用户所点击的素材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</a:t>
              </a:r>
              <a:endParaRPr lang="zh-CN" altLang="en-US" sz="1600" dirty="0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9161580-5A04-4C18-831C-EDCF7ACF2E14}"/>
                </a:ext>
              </a:extLst>
            </p:cNvPr>
            <p:cNvCxnSpPr>
              <a:cxnSpLocks/>
            </p:cNvCxnSpPr>
            <p:nvPr/>
          </p:nvCxnSpPr>
          <p:spPr>
            <a:xfrm>
              <a:off x="7510620" y="5486061"/>
              <a:ext cx="3504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517645FE-AF5B-4F14-91AB-6BA3332B0370}"/>
              </a:ext>
            </a:extLst>
          </p:cNvPr>
          <p:cNvSpPr/>
          <p:nvPr/>
        </p:nvSpPr>
        <p:spPr>
          <a:xfrm>
            <a:off x="732298" y="1379746"/>
            <a:ext cx="6202058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序列数据：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自然语言处理问题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(NLP)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来理解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点击序列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可以理解成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被点击的素材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可以理解成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句子中的词语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C49B078E-D594-4FF0-B934-73389DA33CF5}"/>
              </a:ext>
            </a:extLst>
          </p:cNvPr>
          <p:cNvCxnSpPr>
            <a:cxnSpLocks/>
          </p:cNvCxnSpPr>
          <p:nvPr/>
        </p:nvCxnSpPr>
        <p:spPr>
          <a:xfrm>
            <a:off x="6787752" y="2040052"/>
            <a:ext cx="0" cy="444783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3C29F42-93B2-436A-9810-FD2A9A072547}"/>
                  </a:ext>
                </a:extLst>
              </p:cNvPr>
              <p:cNvSpPr/>
              <p:nvPr/>
            </p:nvSpPr>
            <p:spPr>
              <a:xfrm>
                <a:off x="732298" y="2957720"/>
                <a:ext cx="5935523" cy="1884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序列处理：</a:t>
                </a:r>
                <a:endParaRPr lang="en-US" altLang="zh-CN" sz="2000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因为序列长度不一，点击序列只截取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 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128 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one-hot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，每个用户的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128×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的稀疏矩阵（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=4,031,031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为素材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的总数目）</a:t>
                </a: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3C29F42-93B2-436A-9810-FD2A9A072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98" y="2957720"/>
                <a:ext cx="5935523" cy="1884618"/>
              </a:xfrm>
              <a:prstGeom prst="rect">
                <a:avLst/>
              </a:prstGeom>
              <a:blipFill>
                <a:blip r:embed="rId4"/>
                <a:stretch>
                  <a:fillRect l="-1027" r="-616" b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80601A7F-00BC-43D7-A702-9442139AB8F6}"/>
                  </a:ext>
                </a:extLst>
              </p:cNvPr>
              <p:cNvSpPr/>
              <p:nvPr/>
            </p:nvSpPr>
            <p:spPr>
              <a:xfrm>
                <a:off x="713931" y="4982694"/>
                <a:ext cx="6202058" cy="1422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分类标签处理：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考虑成 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b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（年龄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性别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分类）</a:t>
                </a:r>
                <a:endParaRPr lang="zh-CN" altLang="en-US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80601A7F-00BC-43D7-A702-9442139AB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1" y="4982694"/>
                <a:ext cx="6202058" cy="1422954"/>
              </a:xfrm>
              <a:prstGeom prst="rect">
                <a:avLst/>
              </a:prstGeom>
              <a:blipFill>
                <a:blip r:embed="rId5"/>
                <a:stretch>
                  <a:fillRect l="-982"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22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286845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整体思路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D961365-722E-478E-906B-99CB2CE6DCA1}"/>
              </a:ext>
            </a:extLst>
          </p:cNvPr>
          <p:cNvSpPr/>
          <p:nvPr/>
        </p:nvSpPr>
        <p:spPr>
          <a:xfrm>
            <a:off x="1111560" y="5802399"/>
            <a:ext cx="2891479" cy="458731"/>
          </a:xfrm>
          <a:prstGeom prst="parallelogram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用户的点击序列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F5801D-28AB-4DE3-9397-8B9C0E71E787}"/>
              </a:ext>
            </a:extLst>
          </p:cNvPr>
          <p:cNvSpPr/>
          <p:nvPr/>
        </p:nvSpPr>
        <p:spPr>
          <a:xfrm>
            <a:off x="1111560" y="4944301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(w2v)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672F38-B73F-450C-AB21-99F02BF1A909}"/>
              </a:ext>
            </a:extLst>
          </p:cNvPr>
          <p:cNvSpPr/>
          <p:nvPr/>
        </p:nvSpPr>
        <p:spPr>
          <a:xfrm>
            <a:off x="1111560" y="4086203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4C640E0-415B-4E08-B600-40545E5B5B4C}"/>
              </a:ext>
            </a:extLst>
          </p:cNvPr>
          <p:cNvSpPr/>
          <p:nvPr/>
        </p:nvSpPr>
        <p:spPr>
          <a:xfrm>
            <a:off x="1111560" y="3228105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&amp; max pooling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86C3E9-8AFE-4101-A2DE-EFB445DAD9A6}"/>
              </a:ext>
            </a:extLst>
          </p:cNvPr>
          <p:cNvSpPr/>
          <p:nvPr/>
        </p:nvSpPr>
        <p:spPr>
          <a:xfrm>
            <a:off x="1111560" y="2370007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&amp; </a:t>
            </a:r>
            <a:r>
              <a:rPr lang="en-US" altLang="zh-CN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990493D9-6276-4D14-B5AC-CD0F16223453}"/>
              </a:ext>
            </a:extLst>
          </p:cNvPr>
          <p:cNvSpPr/>
          <p:nvPr/>
        </p:nvSpPr>
        <p:spPr>
          <a:xfrm>
            <a:off x="1111560" y="1511909"/>
            <a:ext cx="2891479" cy="458731"/>
          </a:xfrm>
          <a:prstGeom prst="parallelogram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用户的性别和年龄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EE3DE94-6F80-4591-8D42-DF0E9F2894A9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2557300" y="1970640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39DFB41-D283-4DD7-A343-F599B51B8FA5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2557300" y="2828738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B123FFA-31EE-42A8-90E7-062BFFD2EA9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2557300" y="3686836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F9472B3-4512-4603-800A-2F88DFBC7D6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2557300" y="4544934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22E6F22-55FC-4547-B5FE-15284DE31BC4}"/>
              </a:ext>
            </a:extLst>
          </p:cNvPr>
          <p:cNvCxnSpPr>
            <a:cxnSpLocks/>
            <a:stCxn id="3" idx="0"/>
            <a:endCxn id="16" idx="2"/>
          </p:cNvCxnSpPr>
          <p:nvPr/>
        </p:nvCxnSpPr>
        <p:spPr>
          <a:xfrm flipV="1">
            <a:off x="2557300" y="5403032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E2DC513-A875-4B2B-8F77-4515697D5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6" y="5524022"/>
            <a:ext cx="1473829" cy="20358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B7A3547-77BD-4E9B-8FBB-FB557FC111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4642828"/>
            <a:ext cx="1069105" cy="20358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DC183D3-2669-4DD0-AAB0-5BFD409DB6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3797046"/>
            <a:ext cx="828952" cy="20358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59EE917-B409-401B-B5D8-6324590923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2943711"/>
            <a:ext cx="967924" cy="203581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45E2BDF-ADD9-4BA2-958E-CA62644165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2079646"/>
            <a:ext cx="765562" cy="203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EF0D08B-AACC-4A90-83E0-F9757CC07BC8}"/>
                  </a:ext>
                </a:extLst>
              </p:cNvPr>
              <p:cNvSpPr/>
              <p:nvPr/>
            </p:nvSpPr>
            <p:spPr>
              <a:xfrm>
                <a:off x="5516449" y="1452994"/>
                <a:ext cx="6473270" cy="3269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word2vec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的训练，从而可以将素材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</a:t>
                </a:r>
                <a:br>
                  <a:rPr lang="en-US" altLang="zh-CN" sz="2000" b="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</a:b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维的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one-hot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编码转为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512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维的 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词向量表示</a:t>
                </a: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将用户的 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长度为 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128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的词向量序列作为模型输入，利用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LSTM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Transformer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等，建立 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分类模型</a:t>
                </a: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预测时对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分类的概率进行 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聚合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得到最终预测结果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EF0D08B-AACC-4A90-83E0-F9757CC07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49" y="1452994"/>
                <a:ext cx="6473270" cy="3269613"/>
              </a:xfrm>
              <a:prstGeom prst="rect">
                <a:avLst/>
              </a:prstGeom>
              <a:blipFill>
                <a:blip r:embed="rId16"/>
                <a:stretch>
                  <a:fillRect l="-1224" r="-377" b="-2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B80BE89F-D2C4-44FA-9011-F5E46C8B981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91069"/>
            <a:ext cx="4955428" cy="732952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607B1E3-11BA-49C9-A84D-125608C9FF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25811"/>
            <a:ext cx="4574476" cy="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3595170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深度学习序列模型以及模型融合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470633A-0ED2-4155-8598-DF416BC286DB}"/>
              </a:ext>
            </a:extLst>
          </p:cNvPr>
          <p:cNvSpPr/>
          <p:nvPr/>
        </p:nvSpPr>
        <p:spPr>
          <a:xfrm>
            <a:off x="5448779" y="1448495"/>
            <a:ext cx="6330109" cy="5120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不使用序列模型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使用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非序列网络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作为对比基准：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Sequence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Neural Networks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dnn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进行实验的序列模型如下：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gru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lstm1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2000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lstm2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rnn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tr1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+ Transformer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tr2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+ </a:t>
            </a:r>
            <a:r>
              <a:rPr lang="en-US" altLang="zh-CN" sz="2000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trlstm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平行四边形 64">
            <a:extLst>
              <a:ext uri="{FF2B5EF4-FFF2-40B4-BE49-F238E27FC236}">
                <a16:creationId xmlns:a16="http://schemas.microsoft.com/office/drawing/2014/main" id="{78EA74C0-8B38-4F07-A8C4-B83B0B39B0A1}"/>
              </a:ext>
            </a:extLst>
          </p:cNvPr>
          <p:cNvSpPr/>
          <p:nvPr/>
        </p:nvSpPr>
        <p:spPr>
          <a:xfrm>
            <a:off x="1111560" y="5802399"/>
            <a:ext cx="2891479" cy="458731"/>
          </a:xfrm>
          <a:prstGeom prst="parallelogram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用户的点击序列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224F6B-BD46-4CA7-985C-422080ACF3FC}"/>
              </a:ext>
            </a:extLst>
          </p:cNvPr>
          <p:cNvSpPr/>
          <p:nvPr/>
        </p:nvSpPr>
        <p:spPr>
          <a:xfrm>
            <a:off x="1111560" y="4944301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(w2v)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DA794EC-B766-457B-BF2E-8066F377FC99}"/>
              </a:ext>
            </a:extLst>
          </p:cNvPr>
          <p:cNvSpPr/>
          <p:nvPr/>
        </p:nvSpPr>
        <p:spPr>
          <a:xfrm>
            <a:off x="1111560" y="4086203"/>
            <a:ext cx="2891479" cy="4587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序列模型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2CB973B-EF46-455D-AB7C-D544D46DF832}"/>
              </a:ext>
            </a:extLst>
          </p:cNvPr>
          <p:cNvSpPr/>
          <p:nvPr/>
        </p:nvSpPr>
        <p:spPr>
          <a:xfrm>
            <a:off x="1111560" y="3228105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&amp; max pooling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EAAFAC1-677E-4A5A-B1B6-E3869360819C}"/>
              </a:ext>
            </a:extLst>
          </p:cNvPr>
          <p:cNvSpPr/>
          <p:nvPr/>
        </p:nvSpPr>
        <p:spPr>
          <a:xfrm>
            <a:off x="1111560" y="2370007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&amp; </a:t>
            </a:r>
            <a:r>
              <a:rPr lang="en-US" altLang="zh-CN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平行四边形 69">
            <a:extLst>
              <a:ext uri="{FF2B5EF4-FFF2-40B4-BE49-F238E27FC236}">
                <a16:creationId xmlns:a16="http://schemas.microsoft.com/office/drawing/2014/main" id="{75ABD4E4-76E2-4316-8F69-3A7EB208EB6D}"/>
              </a:ext>
            </a:extLst>
          </p:cNvPr>
          <p:cNvSpPr/>
          <p:nvPr/>
        </p:nvSpPr>
        <p:spPr>
          <a:xfrm>
            <a:off x="1111560" y="1511909"/>
            <a:ext cx="2891479" cy="458731"/>
          </a:xfrm>
          <a:prstGeom prst="parallelogram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用户的性别和年龄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9085042-0C96-433C-BB5C-BD19A87477F2}"/>
              </a:ext>
            </a:extLst>
          </p:cNvPr>
          <p:cNvCxnSpPr>
            <a:cxnSpLocks/>
            <a:stCxn id="69" idx="0"/>
            <a:endCxn id="70" idx="4"/>
          </p:cNvCxnSpPr>
          <p:nvPr/>
        </p:nvCxnSpPr>
        <p:spPr>
          <a:xfrm flipV="1">
            <a:off x="2557300" y="1970640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7F354D41-5000-46CE-BB96-63745893F5B0}"/>
              </a:ext>
            </a:extLst>
          </p:cNvPr>
          <p:cNvCxnSpPr>
            <a:cxnSpLocks/>
            <a:stCxn id="68" idx="0"/>
            <a:endCxn id="69" idx="2"/>
          </p:cNvCxnSpPr>
          <p:nvPr/>
        </p:nvCxnSpPr>
        <p:spPr>
          <a:xfrm flipV="1">
            <a:off x="2557300" y="2828738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1427699-5484-4792-8A0D-07D8D2883B82}"/>
              </a:ext>
            </a:extLst>
          </p:cNvPr>
          <p:cNvCxnSpPr>
            <a:cxnSpLocks/>
            <a:stCxn id="67" idx="0"/>
            <a:endCxn id="68" idx="2"/>
          </p:cNvCxnSpPr>
          <p:nvPr/>
        </p:nvCxnSpPr>
        <p:spPr>
          <a:xfrm flipV="1">
            <a:off x="2557300" y="3686836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20AAB087-47F5-4EA5-9ED1-C000AD954F33}"/>
              </a:ext>
            </a:extLst>
          </p:cNvPr>
          <p:cNvCxnSpPr>
            <a:cxnSpLocks/>
            <a:stCxn id="66" idx="0"/>
            <a:endCxn id="67" idx="2"/>
          </p:cNvCxnSpPr>
          <p:nvPr/>
        </p:nvCxnSpPr>
        <p:spPr>
          <a:xfrm flipV="1">
            <a:off x="2557300" y="4544934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B4B8E1D-9A6E-448D-829F-399104CF005E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V="1">
            <a:off x="2557300" y="5403032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8989CCAA-4E57-47D0-A1DA-76003A9321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5524021"/>
            <a:ext cx="870400" cy="203581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99683DB-DEB3-477A-8A6F-22C9350E7B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4642828"/>
            <a:ext cx="1069105" cy="203581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247AA443-7F63-49C8-85A1-EA1E6C6717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3797046"/>
            <a:ext cx="828952" cy="203581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9EBF1E7-6A85-44AF-AC3A-8E7A5B59CF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2943711"/>
            <a:ext cx="967924" cy="20358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489B45B1-B044-4236-A4BA-23AB69019AC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2079646"/>
            <a:ext cx="765562" cy="2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286845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07152D9-7EDF-4EDD-9362-70E49D488F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9181" y="2116473"/>
          <a:ext cx="750013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045">
                  <a:extLst>
                    <a:ext uri="{9D8B030D-6E8A-4147-A177-3AD203B41FA5}">
                      <a16:colId xmlns:a16="http://schemas.microsoft.com/office/drawing/2014/main" val="2560446963"/>
                    </a:ext>
                  </a:extLst>
                </a:gridCol>
                <a:gridCol w="2500045">
                  <a:extLst>
                    <a:ext uri="{9D8B030D-6E8A-4147-A177-3AD203B41FA5}">
                      <a16:colId xmlns:a16="http://schemas.microsoft.com/office/drawing/2014/main" val="3005847227"/>
                    </a:ext>
                  </a:extLst>
                </a:gridCol>
                <a:gridCol w="2500045">
                  <a:extLst>
                    <a:ext uri="{9D8B030D-6E8A-4147-A177-3AD203B41FA5}">
                      <a16:colId xmlns:a16="http://schemas.microsoft.com/office/drawing/2014/main" val="2942272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+mn-lt"/>
                        </a:rPr>
                        <a:t>Method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Total Score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# of Params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solidFill>
                      <a:srgbClr val="003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87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1.2892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278548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0225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dnn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1.4340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9489940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5272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gru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1.4285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13690388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5323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lstm1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1.4397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14741012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453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lstm2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1.4367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21040660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667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rnn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1.3991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11589140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667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tr1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1.4386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12642324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158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tr2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1.4370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15794708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090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trlstm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1.4366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17893396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260513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6F645EB-F4FB-4D4E-A97D-CCF723858D92}"/>
              </a:ext>
            </a:extLst>
          </p:cNvPr>
          <p:cNvSpPr txBox="1"/>
          <p:nvPr/>
        </p:nvSpPr>
        <p:spPr>
          <a:xfrm>
            <a:off x="2887429" y="1656951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几种经过融合的深度学习序列模型在比赛数据集上的表现</a:t>
            </a:r>
          </a:p>
        </p:txBody>
      </p:sp>
    </p:spTree>
    <p:extLst>
      <p:ext uri="{BB962C8B-B14F-4D97-AF65-F5344CB8AC3E}">
        <p14:creationId xmlns:p14="http://schemas.microsoft.com/office/powerpoint/2010/main" val="12271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286845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表现比较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07152D9-7EDF-4EDD-9362-70E49D488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35374"/>
              </p:ext>
            </p:extLst>
          </p:nvPr>
        </p:nvGraphicFramePr>
        <p:xfrm>
          <a:off x="6330843" y="2268284"/>
          <a:ext cx="517535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19">
                  <a:extLst>
                    <a:ext uri="{9D8B030D-6E8A-4147-A177-3AD203B41FA5}">
                      <a16:colId xmlns:a16="http://schemas.microsoft.com/office/drawing/2014/main" val="2560446963"/>
                    </a:ext>
                  </a:extLst>
                </a:gridCol>
                <a:gridCol w="1725119">
                  <a:extLst>
                    <a:ext uri="{9D8B030D-6E8A-4147-A177-3AD203B41FA5}">
                      <a16:colId xmlns:a16="http://schemas.microsoft.com/office/drawing/2014/main" val="3005847227"/>
                    </a:ext>
                  </a:extLst>
                </a:gridCol>
                <a:gridCol w="1725119">
                  <a:extLst>
                    <a:ext uri="{9D8B030D-6E8A-4147-A177-3AD203B41FA5}">
                      <a16:colId xmlns:a16="http://schemas.microsoft.com/office/drawing/2014/main" val="2942272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+mn-lt"/>
                        </a:rPr>
                        <a:t>Method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Total Score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# of Params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solidFill>
                      <a:srgbClr val="003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87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1.2892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278548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0225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dnn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1.4340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9489940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5272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gru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1.4285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13690388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5323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lstm1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1.4397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14741012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453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lstm2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1.4367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21040660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667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rnn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1.3991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11589140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667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tr1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1.4386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12642324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158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tr2</a:t>
                      </a: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1.4370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15794708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090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trlstm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1.4366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17893396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260513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6F645EB-F4FB-4D4E-A97D-CCF723858D92}"/>
              </a:ext>
            </a:extLst>
          </p:cNvPr>
          <p:cNvSpPr txBox="1"/>
          <p:nvPr/>
        </p:nvSpPr>
        <p:spPr>
          <a:xfrm>
            <a:off x="1666555" y="1656951"/>
            <a:ext cx="890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经典机器学习模型（左）与深度学习序列模型（右）在比赛数据集上的表现比较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32E3F8A0-1C78-4990-802C-7BE061A3D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36663"/>
              </p:ext>
            </p:extLst>
          </p:nvPr>
        </p:nvGraphicFramePr>
        <p:xfrm>
          <a:off x="732299" y="2268284"/>
          <a:ext cx="5128859" cy="33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640">
                  <a:extLst>
                    <a:ext uri="{9D8B030D-6E8A-4147-A177-3AD203B41FA5}">
                      <a16:colId xmlns:a16="http://schemas.microsoft.com/office/drawing/2014/main" val="1052903924"/>
                    </a:ext>
                  </a:extLst>
                </a:gridCol>
                <a:gridCol w="3399219">
                  <a:extLst>
                    <a:ext uri="{9D8B030D-6E8A-4147-A177-3AD203B41FA5}">
                      <a16:colId xmlns:a16="http://schemas.microsoft.com/office/drawing/2014/main" val="2013397553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 Score</a:t>
                      </a:r>
                      <a:endParaRPr lang="zh-CN" altLang="en-US" dirty="0"/>
                    </a:p>
                  </a:txBody>
                  <a:tcPr>
                    <a:solidFill>
                      <a:srgbClr val="003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41785"/>
                  </a:ext>
                </a:extLst>
              </a:tr>
              <a:tr h="741600">
                <a:tc>
                  <a:txBody>
                    <a:bodyPr/>
                    <a:lstStyle/>
                    <a:p>
                      <a:r>
                        <a:rPr lang="en-US" altLang="zh-CN" dirty="0"/>
                        <a:t>Naive Bayes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1.2798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840066"/>
                  </a:ext>
                </a:extLst>
              </a:tr>
              <a:tr h="741600">
                <a:tc>
                  <a:txBody>
                    <a:bodyPr/>
                    <a:lstStyle/>
                    <a:p>
                      <a:r>
                        <a:rPr lang="en-US" altLang="zh-CN" dirty="0"/>
                        <a:t>L1 Logistics Regression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1.3190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444978"/>
                  </a:ext>
                </a:extLst>
              </a:tr>
              <a:tr h="74160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Linear SVC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1.2987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948139"/>
                  </a:ext>
                </a:extLst>
              </a:tr>
              <a:tr h="741600">
                <a:tc>
                  <a:txBody>
                    <a:bodyPr/>
                    <a:lstStyle/>
                    <a:p>
                      <a:r>
                        <a:rPr lang="en-US" altLang="zh-CN" b="1" dirty="0" err="1"/>
                        <a:t>LightGBM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1.3839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91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1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979343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实验结论和猜想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F8B7F0C-18A2-4A9C-825D-8B68D8DCAA47}"/>
              </a:ext>
            </a:extLst>
          </p:cNvPr>
          <p:cNvSpPr/>
          <p:nvPr/>
        </p:nvSpPr>
        <p:spPr>
          <a:xfrm>
            <a:off x="732299" y="1319053"/>
            <a:ext cx="10575781" cy="4562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实验结论</a:t>
            </a:r>
            <a:endParaRPr lang="en-US" altLang="zh-CN" sz="28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对于这个数据集，即使是不使用序列模型的深度学习方法，都比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Naive Bayes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表现更好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充分体现了深度学习中自动化特征工程的优势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在测试集得分上，深度学习序列模型具有压倒性优势</a:t>
            </a:r>
            <a:b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自动化特征工程加上专门针对序列设计的网络结构，确实能够达到很好的建模效果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猜想</a:t>
            </a:r>
            <a:endParaRPr lang="en-US" altLang="zh-CN" sz="28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数据集的样本量够大，这种情况下足够复杂的（或者说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over-parameterized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）模型表现更好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52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5433750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Bias-variance Trade-off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Over-parameterized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9E9D528-FB88-40B8-9A0E-7F4D46516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24" y="1666397"/>
            <a:ext cx="10792913" cy="35814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089224-7E67-47C2-A131-53EE40B7AC43}"/>
              </a:ext>
            </a:extLst>
          </p:cNvPr>
          <p:cNvSpPr/>
          <p:nvPr/>
        </p:nvSpPr>
        <p:spPr>
          <a:xfrm>
            <a:off x="627524" y="5441614"/>
            <a:ext cx="10878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Belkin, M., Hsu, D., Ma, S., &amp; Mandal, S. (2019). Reconciling modern machine-learning practice and the classical bias–variance trade-off. </a:t>
            </a:r>
            <a:r>
              <a:rPr lang="en-US" altLang="zh-CN" sz="1600" i="1" dirty="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Proceedings of the National Academy of Sciences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, </a:t>
            </a:r>
            <a:r>
              <a:rPr lang="en-US" altLang="zh-CN" sz="1600" i="1" dirty="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116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(32), 15849-15854.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337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深度学习</a:t>
            </a:r>
            <a:endParaRPr lang="zh-CN" altLang="en-US" sz="3200" b="1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2357651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的不足之处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F8B7F0C-18A2-4A9C-825D-8B68D8DCAA47}"/>
              </a:ext>
            </a:extLst>
          </p:cNvPr>
          <p:cNvSpPr/>
          <p:nvPr/>
        </p:nvSpPr>
        <p:spPr>
          <a:xfrm>
            <a:off x="732299" y="1652596"/>
            <a:ext cx="10575781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只是在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腾讯广告算法大赛上的结果</a:t>
            </a:r>
            <a:b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所得到的结论不严谨，并不具备一般性，但能为未来打比赛带来一定的启发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未进行进一步的调参</a:t>
            </a:r>
            <a:b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各个模型还有调参的空间，这样直接进行比较可能有失偏颇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8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90395" y="419895"/>
            <a:ext cx="891540" cy="891540"/>
          </a:xfrm>
          <a:prstGeom prst="ellipse">
            <a:avLst/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圆角矩形 4"/>
          <p:cNvSpPr/>
          <p:nvPr/>
        </p:nvSpPr>
        <p:spPr>
          <a:xfrm>
            <a:off x="1890561" y="419895"/>
            <a:ext cx="4137660" cy="8686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954612" y="507988"/>
            <a:ext cx="321754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olidFill>
                  <a:srgbClr val="FFC001"/>
                </a:solidFill>
                <a:latin typeface="Calibri Light" panose="020F0302020204030204" pitchFamily="34" charset="0"/>
              </a:rPr>
              <a:t>ONTENT  </a:t>
            </a:r>
            <a:r>
              <a:rPr lang="zh-CN" altLang="en-US" sz="4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79918" y="507988"/>
            <a:ext cx="4619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olidFill>
                  <a:srgbClr val="FFC001"/>
                </a:solidFill>
                <a:latin typeface="Calibri Light" panose="020F0302020204030204" pitchFamily="34" charset="0"/>
              </a:rPr>
              <a:t>C</a:t>
            </a:r>
            <a:endParaRPr lang="zh-CN" altLang="en-US" sz="405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086280-A694-4868-B352-4B01F0C66163}"/>
              </a:ext>
            </a:extLst>
          </p:cNvPr>
          <p:cNvGrpSpPr/>
          <p:nvPr/>
        </p:nvGrpSpPr>
        <p:grpSpPr>
          <a:xfrm>
            <a:off x="2184030" y="2113220"/>
            <a:ext cx="8009088" cy="646331"/>
            <a:chOff x="2169962" y="2632498"/>
            <a:chExt cx="8009088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2169962" y="2632498"/>
              <a:ext cx="587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01</a:t>
              </a:r>
              <a:endParaRPr lang="zh-CN" altLang="en-US" sz="36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161940" y="2711305"/>
              <a:ext cx="7017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背景介绍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759837" y="2701748"/>
              <a:ext cx="0" cy="484748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39963246-F452-438B-9C7B-77C9E3B9BECC}"/>
              </a:ext>
            </a:extLst>
          </p:cNvPr>
          <p:cNvGrpSpPr/>
          <p:nvPr/>
        </p:nvGrpSpPr>
        <p:grpSpPr>
          <a:xfrm>
            <a:off x="2184030" y="3301344"/>
            <a:ext cx="8009088" cy="646331"/>
            <a:chOff x="2169962" y="3536950"/>
            <a:chExt cx="8009088" cy="64633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29B099C-B461-4E0C-BD18-9CA65D1785D8}"/>
                </a:ext>
              </a:extLst>
            </p:cNvPr>
            <p:cNvSpPr txBox="1"/>
            <p:nvPr/>
          </p:nvSpPr>
          <p:spPr>
            <a:xfrm>
              <a:off x="2169962" y="3536950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02</a:t>
              </a:r>
              <a:endParaRPr lang="zh-CN" altLang="en-US" sz="36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CFE8F30-657B-42D3-B479-DFF39EC180A4}"/>
                </a:ext>
              </a:extLst>
            </p:cNvPr>
            <p:cNvSpPr/>
            <p:nvPr/>
          </p:nvSpPr>
          <p:spPr>
            <a:xfrm>
              <a:off x="3161940" y="3599600"/>
              <a:ext cx="7017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经典机器学习</a:t>
              </a:r>
              <a:endParaRPr lang="en-US" altLang="zh-CN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105A0E4-B73A-49D8-9285-D7B376BF03D3}"/>
                </a:ext>
              </a:extLst>
            </p:cNvPr>
            <p:cNvCxnSpPr/>
            <p:nvPr/>
          </p:nvCxnSpPr>
          <p:spPr>
            <a:xfrm>
              <a:off x="2759837" y="3606200"/>
              <a:ext cx="0" cy="484748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9F918A8-93D8-4633-9BB8-60079082FA7B}"/>
              </a:ext>
            </a:extLst>
          </p:cNvPr>
          <p:cNvGrpSpPr/>
          <p:nvPr/>
        </p:nvGrpSpPr>
        <p:grpSpPr>
          <a:xfrm>
            <a:off x="2184030" y="4535961"/>
            <a:ext cx="8009088" cy="646331"/>
            <a:chOff x="2169962" y="3536950"/>
            <a:chExt cx="8009088" cy="64633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354261-15B9-41EC-9A78-E761316C39C5}"/>
                </a:ext>
              </a:extLst>
            </p:cNvPr>
            <p:cNvSpPr txBox="1"/>
            <p:nvPr/>
          </p:nvSpPr>
          <p:spPr>
            <a:xfrm>
              <a:off x="2169962" y="3536950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03</a:t>
              </a:r>
              <a:endParaRPr lang="zh-CN" altLang="en-US" sz="36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D1481D3-690D-402A-950C-D12693898ED4}"/>
                </a:ext>
              </a:extLst>
            </p:cNvPr>
            <p:cNvSpPr/>
            <p:nvPr/>
          </p:nvSpPr>
          <p:spPr>
            <a:xfrm>
              <a:off x="3161940" y="3599600"/>
              <a:ext cx="7017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</a:t>
              </a:r>
              <a:endParaRPr lang="en-US" altLang="zh-CN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738A0F-F1A0-46E0-8948-84DB5063FBE9}"/>
                </a:ext>
              </a:extLst>
            </p:cNvPr>
            <p:cNvCxnSpPr/>
            <p:nvPr/>
          </p:nvCxnSpPr>
          <p:spPr>
            <a:xfrm>
              <a:off x="2759837" y="3606200"/>
              <a:ext cx="0" cy="484748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0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6784" r="16856"/>
          <a:stretch/>
        </p:blipFill>
        <p:spPr>
          <a:xfrm>
            <a:off x="0" y="0"/>
            <a:ext cx="12191999" cy="6862762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0" y="4765432"/>
            <a:ext cx="12191999" cy="1997096"/>
          </a:xfrm>
          <a:custGeom>
            <a:avLst/>
            <a:gdLst>
              <a:gd name="connsiteX0" fmla="*/ 0 w 12192000"/>
              <a:gd name="connsiteY0" fmla="*/ 0 h 2662795"/>
              <a:gd name="connsiteX1" fmla="*/ 500336 w 12192000"/>
              <a:gd name="connsiteY1" fmla="*/ 219312 h 2662795"/>
              <a:gd name="connsiteX2" fmla="*/ 1899137 w 12192000"/>
              <a:gd name="connsiteY2" fmla="*/ 689315 h 2662795"/>
              <a:gd name="connsiteX3" fmla="*/ 3362177 w 12192000"/>
              <a:gd name="connsiteY3" fmla="*/ 576774 h 2662795"/>
              <a:gd name="connsiteX4" fmla="*/ 4501660 w 12192000"/>
              <a:gd name="connsiteY4" fmla="*/ 450165 h 2662795"/>
              <a:gd name="connsiteX5" fmla="*/ 6091309 w 12192000"/>
              <a:gd name="connsiteY5" fmla="*/ 520503 h 2662795"/>
              <a:gd name="connsiteX6" fmla="*/ 7849771 w 12192000"/>
              <a:gd name="connsiteY6" fmla="*/ 787789 h 2662795"/>
              <a:gd name="connsiteX7" fmla="*/ 9411285 w 12192000"/>
              <a:gd name="connsiteY7" fmla="*/ 801857 h 2662795"/>
              <a:gd name="connsiteX8" fmla="*/ 10944663 w 12192000"/>
              <a:gd name="connsiteY8" fmla="*/ 844060 h 2662795"/>
              <a:gd name="connsiteX9" fmla="*/ 12175491 w 12192000"/>
              <a:gd name="connsiteY9" fmla="*/ 424008 h 2662795"/>
              <a:gd name="connsiteX10" fmla="*/ 12183035 w 12192000"/>
              <a:gd name="connsiteY10" fmla="*/ 420587 h 2662795"/>
              <a:gd name="connsiteX11" fmla="*/ 12192000 w 12192000"/>
              <a:gd name="connsiteY11" fmla="*/ 420896 h 2662795"/>
              <a:gd name="connsiteX12" fmla="*/ 12192000 w 12192000"/>
              <a:gd name="connsiteY12" fmla="*/ 2662795 h 2662795"/>
              <a:gd name="connsiteX13" fmla="*/ 0 w 12192000"/>
              <a:gd name="connsiteY13" fmla="*/ 2662795 h 2662795"/>
              <a:gd name="connsiteX14" fmla="*/ 0 w 12192000"/>
              <a:gd name="connsiteY14" fmla="*/ 0 h 266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662795">
                <a:moveTo>
                  <a:pt x="0" y="0"/>
                </a:moveTo>
                <a:lnTo>
                  <a:pt x="500336" y="219312"/>
                </a:lnTo>
                <a:cubicBezTo>
                  <a:pt x="997266" y="432360"/>
                  <a:pt x="1478865" y="617218"/>
                  <a:pt x="1899137" y="689315"/>
                </a:cubicBezTo>
                <a:cubicBezTo>
                  <a:pt x="2459500" y="785444"/>
                  <a:pt x="2928423" y="616632"/>
                  <a:pt x="3362177" y="576774"/>
                </a:cubicBezTo>
                <a:cubicBezTo>
                  <a:pt x="3795931" y="536916"/>
                  <a:pt x="4046805" y="459544"/>
                  <a:pt x="4501660" y="450165"/>
                </a:cubicBezTo>
                <a:cubicBezTo>
                  <a:pt x="4956515" y="440787"/>
                  <a:pt x="5533291" y="464232"/>
                  <a:pt x="6091309" y="520503"/>
                </a:cubicBezTo>
                <a:cubicBezTo>
                  <a:pt x="6649327" y="576774"/>
                  <a:pt x="7296442" y="740897"/>
                  <a:pt x="7849771" y="787789"/>
                </a:cubicBezTo>
                <a:cubicBezTo>
                  <a:pt x="8403100" y="834681"/>
                  <a:pt x="9411285" y="801857"/>
                  <a:pt x="9411285" y="801857"/>
                </a:cubicBezTo>
                <a:cubicBezTo>
                  <a:pt x="9927100" y="811235"/>
                  <a:pt x="10478085" y="909709"/>
                  <a:pt x="10944663" y="844060"/>
                </a:cubicBezTo>
                <a:cubicBezTo>
                  <a:pt x="11352919" y="786617"/>
                  <a:pt x="12016079" y="495812"/>
                  <a:pt x="12175491" y="424008"/>
                </a:cubicBezTo>
                <a:lnTo>
                  <a:pt x="12183035" y="420587"/>
                </a:lnTo>
                <a:lnTo>
                  <a:pt x="12192000" y="420896"/>
                </a:lnTo>
                <a:lnTo>
                  <a:pt x="12192000" y="2662795"/>
                </a:lnTo>
                <a:lnTo>
                  <a:pt x="0" y="2662795"/>
                </a:lnTo>
                <a:lnTo>
                  <a:pt x="0" y="0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框 7"/>
          <p:cNvSpPr txBox="1"/>
          <p:nvPr/>
        </p:nvSpPr>
        <p:spPr>
          <a:xfrm>
            <a:off x="5221902" y="4628502"/>
            <a:ext cx="17481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C001"/>
                </a:solidFill>
                <a:latin typeface="Calibri Light" panose="020F0302020204030204" pitchFamily="34" charset="0"/>
              </a:rPr>
              <a:t>2021.6.2</a:t>
            </a:r>
            <a:endParaRPr lang="zh-CN" altLang="en-US" b="1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7355" y="1276290"/>
            <a:ext cx="365728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36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4860904"/>
            <a:ext cx="12191999" cy="1997096"/>
          </a:xfrm>
          <a:custGeom>
            <a:avLst/>
            <a:gdLst>
              <a:gd name="connsiteX0" fmla="*/ 0 w 12192000"/>
              <a:gd name="connsiteY0" fmla="*/ 0 h 2662795"/>
              <a:gd name="connsiteX1" fmla="*/ 500336 w 12192000"/>
              <a:gd name="connsiteY1" fmla="*/ 219312 h 2662795"/>
              <a:gd name="connsiteX2" fmla="*/ 1899137 w 12192000"/>
              <a:gd name="connsiteY2" fmla="*/ 689315 h 2662795"/>
              <a:gd name="connsiteX3" fmla="*/ 3362177 w 12192000"/>
              <a:gd name="connsiteY3" fmla="*/ 576774 h 2662795"/>
              <a:gd name="connsiteX4" fmla="*/ 4501660 w 12192000"/>
              <a:gd name="connsiteY4" fmla="*/ 450165 h 2662795"/>
              <a:gd name="connsiteX5" fmla="*/ 6091309 w 12192000"/>
              <a:gd name="connsiteY5" fmla="*/ 520503 h 2662795"/>
              <a:gd name="connsiteX6" fmla="*/ 7849771 w 12192000"/>
              <a:gd name="connsiteY6" fmla="*/ 787789 h 2662795"/>
              <a:gd name="connsiteX7" fmla="*/ 9411285 w 12192000"/>
              <a:gd name="connsiteY7" fmla="*/ 801857 h 2662795"/>
              <a:gd name="connsiteX8" fmla="*/ 10944663 w 12192000"/>
              <a:gd name="connsiteY8" fmla="*/ 844060 h 2662795"/>
              <a:gd name="connsiteX9" fmla="*/ 12175491 w 12192000"/>
              <a:gd name="connsiteY9" fmla="*/ 424008 h 2662795"/>
              <a:gd name="connsiteX10" fmla="*/ 12183035 w 12192000"/>
              <a:gd name="connsiteY10" fmla="*/ 420587 h 2662795"/>
              <a:gd name="connsiteX11" fmla="*/ 12192000 w 12192000"/>
              <a:gd name="connsiteY11" fmla="*/ 420896 h 2662795"/>
              <a:gd name="connsiteX12" fmla="*/ 12192000 w 12192000"/>
              <a:gd name="connsiteY12" fmla="*/ 2662795 h 2662795"/>
              <a:gd name="connsiteX13" fmla="*/ 0 w 12192000"/>
              <a:gd name="connsiteY13" fmla="*/ 2662795 h 2662795"/>
              <a:gd name="connsiteX14" fmla="*/ 0 w 12192000"/>
              <a:gd name="connsiteY14" fmla="*/ 0 h 266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662795">
                <a:moveTo>
                  <a:pt x="0" y="0"/>
                </a:moveTo>
                <a:lnTo>
                  <a:pt x="500336" y="219312"/>
                </a:lnTo>
                <a:cubicBezTo>
                  <a:pt x="997266" y="432360"/>
                  <a:pt x="1478865" y="617218"/>
                  <a:pt x="1899137" y="689315"/>
                </a:cubicBezTo>
                <a:cubicBezTo>
                  <a:pt x="2459500" y="785444"/>
                  <a:pt x="2928423" y="616632"/>
                  <a:pt x="3362177" y="576774"/>
                </a:cubicBezTo>
                <a:cubicBezTo>
                  <a:pt x="3795931" y="536916"/>
                  <a:pt x="4046805" y="459544"/>
                  <a:pt x="4501660" y="450165"/>
                </a:cubicBezTo>
                <a:cubicBezTo>
                  <a:pt x="4956515" y="440787"/>
                  <a:pt x="5533291" y="464232"/>
                  <a:pt x="6091309" y="520503"/>
                </a:cubicBezTo>
                <a:cubicBezTo>
                  <a:pt x="6649327" y="576774"/>
                  <a:pt x="7296442" y="740897"/>
                  <a:pt x="7849771" y="787789"/>
                </a:cubicBezTo>
                <a:cubicBezTo>
                  <a:pt x="8403100" y="834681"/>
                  <a:pt x="9411285" y="801857"/>
                  <a:pt x="9411285" y="801857"/>
                </a:cubicBezTo>
                <a:cubicBezTo>
                  <a:pt x="9927100" y="811235"/>
                  <a:pt x="10478085" y="909709"/>
                  <a:pt x="10944663" y="844060"/>
                </a:cubicBezTo>
                <a:cubicBezTo>
                  <a:pt x="11352919" y="786617"/>
                  <a:pt x="12016079" y="495812"/>
                  <a:pt x="12175491" y="424008"/>
                </a:cubicBezTo>
                <a:lnTo>
                  <a:pt x="12183035" y="420587"/>
                </a:lnTo>
                <a:lnTo>
                  <a:pt x="12192000" y="420896"/>
                </a:lnTo>
                <a:lnTo>
                  <a:pt x="12192000" y="2662795"/>
                </a:lnTo>
                <a:lnTo>
                  <a:pt x="0" y="2662795"/>
                </a:lnTo>
                <a:lnTo>
                  <a:pt x="0" y="0"/>
                </a:lnTo>
                <a:close/>
              </a:path>
            </a:pathLst>
          </a:cu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9643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4641674" y="2050559"/>
            <a:ext cx="3495368" cy="285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25" dirty="0">
                <a:solidFill>
                  <a:schemeClr val="tx1">
                    <a:alpha val="3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zh-CN" altLang="en-US" sz="17925" dirty="0">
              <a:solidFill>
                <a:schemeClr val="tx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6200000" flipV="1">
            <a:off x="-1797864" y="25303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 26"/>
          <p:cNvSpPr/>
          <p:nvPr/>
        </p:nvSpPr>
        <p:spPr>
          <a:xfrm rot="16200000" flipV="1">
            <a:off x="-1848969" y="2927567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985764" y="3097575"/>
            <a:ext cx="6864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01</a:t>
            </a:r>
            <a:endParaRPr lang="zh-CN" altLang="en-US" sz="45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58293" y="3177625"/>
            <a:ext cx="8236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53195" y="2971801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 32"/>
          <p:cNvSpPr/>
          <p:nvPr/>
        </p:nvSpPr>
        <p:spPr>
          <a:xfrm rot="2700000">
            <a:off x="11835512" y="3180494"/>
            <a:ext cx="712975" cy="71297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2902672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经典机器学习与深度学习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501CBA1-505D-466A-BED3-40471207D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04" y="1612955"/>
            <a:ext cx="7050591" cy="34653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67FFAA-DB8C-428F-A433-BA0AB31A5505}"/>
              </a:ext>
            </a:extLst>
          </p:cNvPr>
          <p:cNvSpPr/>
          <p:nvPr/>
        </p:nvSpPr>
        <p:spPr>
          <a:xfrm>
            <a:off x="1515259" y="5474484"/>
            <a:ext cx="9161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自动化特征工程有这么厉害吗？能不能让大家感受一下？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26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2817714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 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腾讯广告算法大赛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33CF28D-58A5-45D3-9A3E-6F973D4FE534}"/>
              </a:ext>
            </a:extLst>
          </p:cNvPr>
          <p:cNvSpPr/>
          <p:nvPr/>
        </p:nvSpPr>
        <p:spPr>
          <a:xfrm>
            <a:off x="732298" y="1312230"/>
            <a:ext cx="953444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广告受众基础属性预估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CA1F09-8349-4A8A-BA4C-0335CB7BA809}"/>
              </a:ext>
            </a:extLst>
          </p:cNvPr>
          <p:cNvSpPr/>
          <p:nvPr/>
        </p:nvSpPr>
        <p:spPr>
          <a:xfrm>
            <a:off x="732299" y="1974784"/>
            <a:ext cx="5605170" cy="4654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天内的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广告素材点击序列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年龄（划分为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个区段）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训练集有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用户，测试集有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根据点击序列</a:t>
            </a: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预测用户的性别和年龄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评价指标：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 和 性别 的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准确率之和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赛题意义：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逆向验证广告行业的经典假设；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为填补用户缺失特征提供可能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C9D2FBA-4F7D-44E0-8C25-78E7E1BCAD07}"/>
              </a:ext>
            </a:extLst>
          </p:cNvPr>
          <p:cNvGrpSpPr/>
          <p:nvPr/>
        </p:nvGrpSpPr>
        <p:grpSpPr>
          <a:xfrm>
            <a:off x="6947068" y="1530370"/>
            <a:ext cx="4512634" cy="2492566"/>
            <a:chOff x="6995436" y="2032243"/>
            <a:chExt cx="4512634" cy="2492566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0688A75-CFF3-41EE-8E4B-57EFB4946A52}"/>
                </a:ext>
              </a:extLst>
            </p:cNvPr>
            <p:cNvSpPr/>
            <p:nvPr/>
          </p:nvSpPr>
          <p:spPr>
            <a:xfrm>
              <a:off x="8088889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32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FB1F2CA-4F80-4E62-BAC9-F76DAF924026}"/>
                </a:ext>
              </a:extLst>
            </p:cNvPr>
            <p:cNvSpPr/>
            <p:nvPr/>
          </p:nvSpPr>
          <p:spPr>
            <a:xfrm>
              <a:off x="9025416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B75E676-2BDF-4D60-8128-5866882ACDB3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8698489" y="2337043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CAB8216-CDA9-4B0F-B635-FED72ADEF2AD}"/>
                </a:ext>
              </a:extLst>
            </p:cNvPr>
            <p:cNvSpPr/>
            <p:nvPr/>
          </p:nvSpPr>
          <p:spPr>
            <a:xfrm>
              <a:off x="9961943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37</a:t>
              </a:r>
              <a:endParaRPr lang="zh-CN" altLang="en-US" dirty="0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B4DCF41-EE67-4AA7-AE8C-2CA5DF26803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9635016" y="2337043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E31BBC8-A4E4-4817-BAF5-7902EA8B4B19}"/>
                </a:ext>
              </a:extLst>
            </p:cNvPr>
            <p:cNvSpPr/>
            <p:nvPr/>
          </p:nvSpPr>
          <p:spPr>
            <a:xfrm>
              <a:off x="6995436" y="2152377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5954B1D-60FC-4347-B465-A40164E1FC95}"/>
                </a:ext>
              </a:extLst>
            </p:cNvPr>
            <p:cNvSpPr/>
            <p:nvPr/>
          </p:nvSpPr>
          <p:spPr>
            <a:xfrm>
              <a:off x="8088889" y="2722282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47416B0-2B15-4C8C-B851-8F414E4E3630}"/>
                </a:ext>
              </a:extLst>
            </p:cNvPr>
            <p:cNvSpPr/>
            <p:nvPr/>
          </p:nvSpPr>
          <p:spPr>
            <a:xfrm>
              <a:off x="9025416" y="2722282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EF9614F-952B-4077-8D65-68D27E71D4FA}"/>
                </a:ext>
              </a:extLst>
            </p:cNvPr>
            <p:cNvCxnSpPr>
              <a:endCxn id="28" idx="2"/>
            </p:cNvCxnSpPr>
            <p:nvPr/>
          </p:nvCxnSpPr>
          <p:spPr>
            <a:xfrm>
              <a:off x="8698489" y="3027082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2CCEA72-63EA-41B4-890F-3FEDBE2C4BD2}"/>
                </a:ext>
              </a:extLst>
            </p:cNvPr>
            <p:cNvSpPr/>
            <p:nvPr/>
          </p:nvSpPr>
          <p:spPr>
            <a:xfrm>
              <a:off x="6995436" y="2842416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CAD40A9-75D0-4B03-972B-3E6EB79C638B}"/>
                </a:ext>
              </a:extLst>
            </p:cNvPr>
            <p:cNvSpPr/>
            <p:nvPr/>
          </p:nvSpPr>
          <p:spPr>
            <a:xfrm>
              <a:off x="8088889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33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F5250E6-4A19-4C32-8852-4B26FD9FFF9E}"/>
                </a:ext>
              </a:extLst>
            </p:cNvPr>
            <p:cNvSpPr/>
            <p:nvPr/>
          </p:nvSpPr>
          <p:spPr>
            <a:xfrm>
              <a:off x="9025416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29470F5-7BA7-4CB3-81F0-6F4ADF749A88}"/>
                </a:ext>
              </a:extLst>
            </p:cNvPr>
            <p:cNvCxnSpPr>
              <a:endCxn id="34" idx="2"/>
            </p:cNvCxnSpPr>
            <p:nvPr/>
          </p:nvCxnSpPr>
          <p:spPr>
            <a:xfrm>
              <a:off x="8698489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39F8F7B-A727-496E-8E37-78D439D5B24E}"/>
                </a:ext>
              </a:extLst>
            </p:cNvPr>
            <p:cNvSpPr/>
            <p:nvPr/>
          </p:nvSpPr>
          <p:spPr>
            <a:xfrm>
              <a:off x="9961943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32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F74EE5DD-9BCD-49B9-B6A9-9CDD5194C305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9635016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536418E-BDDE-42C6-880A-1D5FBEED09A6}"/>
                </a:ext>
              </a:extLst>
            </p:cNvPr>
            <p:cNvSpPr/>
            <p:nvPr/>
          </p:nvSpPr>
          <p:spPr>
            <a:xfrm>
              <a:off x="6995436" y="3532454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E5EC0A3-4BDE-493E-ACF6-7E6AEDCA786B}"/>
                </a:ext>
              </a:extLst>
            </p:cNvPr>
            <p:cNvSpPr/>
            <p:nvPr/>
          </p:nvSpPr>
          <p:spPr>
            <a:xfrm>
              <a:off x="10898470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49</a:t>
              </a:r>
              <a:endParaRPr lang="zh-CN" altLang="en-US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2F3B22A-E154-4BAE-BB1E-E90FA80FED6D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10571543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3449C93-2383-4D91-95C1-635C2F94774C}"/>
                </a:ext>
              </a:extLst>
            </p:cNvPr>
            <p:cNvSpPr/>
            <p:nvPr/>
          </p:nvSpPr>
          <p:spPr>
            <a:xfrm rot="5400000">
              <a:off x="7306714" y="4136401"/>
              <a:ext cx="40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6C4BE66-43E9-41BC-92B4-BD172DEF86D4}"/>
                </a:ext>
              </a:extLst>
            </p:cNvPr>
            <p:cNvSpPr/>
            <p:nvPr/>
          </p:nvSpPr>
          <p:spPr>
            <a:xfrm rot="5400000">
              <a:off x="9638685" y="4132580"/>
              <a:ext cx="40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83ED635-F7BD-49F0-B87F-549B6863B797}"/>
              </a:ext>
            </a:extLst>
          </p:cNvPr>
          <p:cNvGrpSpPr/>
          <p:nvPr/>
        </p:nvGrpSpPr>
        <p:grpSpPr>
          <a:xfrm>
            <a:off x="6947068" y="4129294"/>
            <a:ext cx="4512634" cy="338554"/>
            <a:chOff x="6947068" y="5480360"/>
            <a:chExt cx="4512634" cy="33855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ADA0BAC-BE6E-4423-8CC6-C1CE8F00149B}"/>
                </a:ext>
              </a:extLst>
            </p:cNvPr>
            <p:cNvSpPr/>
            <p:nvPr/>
          </p:nvSpPr>
          <p:spPr>
            <a:xfrm>
              <a:off x="7743648" y="5480360"/>
              <a:ext cx="30380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示例：用户所点击的素材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</a:t>
              </a:r>
              <a:endParaRPr lang="zh-CN" altLang="en-US" sz="1600" dirty="0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50350AF-0BF8-4F09-A0B2-A7DDAA6E2E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7068" y="5486061"/>
              <a:ext cx="45126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D6A5618-6B5A-40AB-8756-9FB358EAC7C3}"/>
              </a:ext>
            </a:extLst>
          </p:cNvPr>
          <p:cNvCxnSpPr>
            <a:cxnSpLocks/>
          </p:cNvCxnSpPr>
          <p:nvPr/>
        </p:nvCxnSpPr>
        <p:spPr>
          <a:xfrm>
            <a:off x="6442695" y="1530370"/>
            <a:ext cx="0" cy="507094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E69D050-6D2E-49C6-A44A-0E74C80688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382"/>
          <a:stretch/>
        </p:blipFill>
        <p:spPr>
          <a:xfrm>
            <a:off x="7743648" y="4722169"/>
            <a:ext cx="2873124" cy="1356903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34EA8EDF-79F1-4A72-B695-0949AF304553}"/>
              </a:ext>
            </a:extLst>
          </p:cNvPr>
          <p:cNvGrpSpPr/>
          <p:nvPr/>
        </p:nvGrpSpPr>
        <p:grpSpPr>
          <a:xfrm>
            <a:off x="7501912" y="6262760"/>
            <a:ext cx="3504066" cy="338554"/>
            <a:chOff x="7510620" y="5480360"/>
            <a:chExt cx="3504066" cy="338554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DC8E489-88FC-4BDA-9CCE-9DFDD7886695}"/>
                </a:ext>
              </a:extLst>
            </p:cNvPr>
            <p:cNvSpPr/>
            <p:nvPr/>
          </p:nvSpPr>
          <p:spPr>
            <a:xfrm>
              <a:off x="8041808" y="5480360"/>
              <a:ext cx="24416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原始数据：用户素材点击</a:t>
              </a:r>
              <a:endParaRPr lang="zh-CN" altLang="en-US" sz="1600" dirty="0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EAFAA8B-0C6B-4A5D-9AF8-005BD3A68858}"/>
                </a:ext>
              </a:extLst>
            </p:cNvPr>
            <p:cNvCxnSpPr>
              <a:cxnSpLocks/>
            </p:cNvCxnSpPr>
            <p:nvPr/>
          </p:nvCxnSpPr>
          <p:spPr>
            <a:xfrm>
              <a:off x="7510620" y="5486061"/>
              <a:ext cx="3504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1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825180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动机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7F36E6B8-D306-4A14-AE3E-CBFDB0A973F7}"/>
              </a:ext>
            </a:extLst>
          </p:cNvPr>
          <p:cNvSpPr/>
          <p:nvPr/>
        </p:nvSpPr>
        <p:spPr>
          <a:xfrm>
            <a:off x="732298" y="1937509"/>
            <a:ext cx="11257421" cy="332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可以在比赛数据集上尝试应用课堂上所学的或主流的 </a:t>
            </a:r>
            <a:r>
              <a:rPr lang="zh-CN" altLang="en-US" sz="32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经典机器学习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既然是序列型数据，</a:t>
            </a:r>
            <a:r>
              <a:rPr lang="zh-CN" altLang="en-US" sz="32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中成熟的序列模型应该也特别适合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能够大致感受一下二者在比赛数据集上的 </a:t>
            </a:r>
            <a:r>
              <a:rPr lang="zh-CN" altLang="en-US" sz="32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表现差异</a:t>
            </a:r>
            <a:endParaRPr lang="en-US" altLang="zh-CN" sz="24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99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4641674" y="2050559"/>
            <a:ext cx="3495368" cy="285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25" dirty="0">
                <a:solidFill>
                  <a:schemeClr val="tx1">
                    <a:alpha val="3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zh-CN" altLang="en-US" sz="17925" dirty="0">
              <a:solidFill>
                <a:schemeClr val="tx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6200000" flipV="1">
            <a:off x="-1797864" y="25303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 26"/>
          <p:cNvSpPr/>
          <p:nvPr/>
        </p:nvSpPr>
        <p:spPr>
          <a:xfrm rot="16200000" flipV="1">
            <a:off x="-1848969" y="2927567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985764" y="3097575"/>
            <a:ext cx="7777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02</a:t>
            </a:r>
            <a:endParaRPr lang="zh-CN" altLang="en-US" sz="45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58293" y="3177625"/>
            <a:ext cx="8236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经典机器学习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53195" y="2971801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 32"/>
          <p:cNvSpPr/>
          <p:nvPr/>
        </p:nvSpPr>
        <p:spPr>
          <a:xfrm rot="2700000">
            <a:off x="11835512" y="3180494"/>
            <a:ext cx="712975" cy="71297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9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49BBD2C9-83B8-4563-ACD1-A3DA0DFEBA45}"/>
              </a:ext>
            </a:extLst>
          </p:cNvPr>
          <p:cNvSpPr/>
          <p:nvPr/>
        </p:nvSpPr>
        <p:spPr>
          <a:xfrm>
            <a:off x="732298" y="4340635"/>
            <a:ext cx="10773901" cy="1710353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经典机器学习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4749332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常见的以及课堂上所学的机器学习分类模型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710EC109-4147-40E4-93AE-2F9752CC5731}"/>
              </a:ext>
            </a:extLst>
          </p:cNvPr>
          <p:cNvSpPr/>
          <p:nvPr/>
        </p:nvSpPr>
        <p:spPr>
          <a:xfrm>
            <a:off x="732298" y="1312230"/>
            <a:ext cx="10382742" cy="253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经典机器学习里的各种分类模型</a:t>
            </a:r>
            <a:endParaRPr lang="en-US" altLang="zh-CN" sz="28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(Naive Bayes)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Logistics Regression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(Support Vector Machine)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(Tree)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及其集成方法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(Ensemble Learning)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，如梯度提升树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(Gradient Boosting)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EBE5C4-BC71-4D26-A039-2984F1DD2CC7}"/>
              </a:ext>
            </a:extLst>
          </p:cNvPr>
          <p:cNvSpPr/>
          <p:nvPr/>
        </p:nvSpPr>
        <p:spPr>
          <a:xfrm>
            <a:off x="1890149" y="4389232"/>
            <a:ext cx="8411702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数据和特征决定了机器学习的上限，</a:t>
            </a:r>
            <a:endParaRPr lang="en-US" altLang="zh-CN" sz="3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而模型和算法只是逼近这个上限而已。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2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经典机器学习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286845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特征工程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710EC109-4147-40E4-93AE-2F9752CC5731}"/>
              </a:ext>
            </a:extLst>
          </p:cNvPr>
          <p:cNvSpPr/>
          <p:nvPr/>
        </p:nvSpPr>
        <p:spPr>
          <a:xfrm>
            <a:off x="732298" y="1312230"/>
            <a:ext cx="10382742" cy="4931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根据数据集的业务直觉，我们主要考虑构建和使用以下特征：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用户层面的简单统计特征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总次数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天数</a:t>
            </a:r>
            <a:endParaRPr lang="en-US" altLang="zh-CN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广告的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总次数</a:t>
            </a:r>
            <a:endParaRPr lang="en-US" altLang="zh-CN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不同广告、产品、类别、素材、广告主的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总数</a:t>
            </a:r>
            <a:endParaRPr lang="en-US" altLang="zh-CN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每天每条广告点击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平均次数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endParaRPr lang="en-US" altLang="zh-CN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目标编码（</a:t>
            </a:r>
            <a:r>
              <a:rPr lang="en-US" altLang="zh-CN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encoding</a:t>
            </a: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en-US" altLang="zh-CN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目标的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后验概率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，也即某用户性别年龄的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概率分布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词频统计特征</a:t>
            </a:r>
            <a:br>
              <a:rPr lang="en-US" altLang="zh-CN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将用户点击的素材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当作单词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，用户的点击序列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当作一个句子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，从而可以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计算用户对应的词频统计特征，如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countvec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（语料库中单词频率）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TF-IDF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19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57.6678"/>
  <p:tag name="LATEXADDIN" val="\documentclass{article}&#10;\usepackage{amsmath}&#10;\pagestyle{empty}&#10;\begin{document}&#10;&#10;&#10;$(B, 128, 512)$&#10;&#10;\end{document}"/>
  <p:tag name="IGUANATEXSIZE" val="16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9.9362"/>
  <p:tag name="LATEXADDIN" val="\documentclass{article}&#10;\usepackage{amsmath}&#10;\pagestyle{empty}&#10;\begin{document}&#10;&#10;&#10;$(B, 128, l)$&#10;&#10;\end{document}"/>
  <p:tag name="IGUANATEXSIZE" val="16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5.4256"/>
  <p:tag name="LATEXADDIN" val="\documentclass{article}&#10;\usepackage{amsmath}&#10;\pagestyle{empty}&#10;\begin{document}&#10;&#10;&#10;$(B, 1, 2048)$&#10;&#10;\end{document}"/>
  <p:tag name="IGUANATEXSIZE" val="16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70.9411"/>
  <p:tag name="LATEXADDIN" val="\documentclass{article}&#10;\usepackage{amsmath}&#10;\pagestyle{empty}&#10;\begin{document}&#10;&#10;&#10;$(B, 1, 20)$&#10;&#10;\end{document}"/>
  <p:tag name="IGUANATEXSIZE" val="16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06.6367"/>
  <p:tag name="LATEXADDIN" val="\documentclass{article}&#10;\usepackage{amsmath}&#10;\pagestyle{empty}&#10;\begin{document}&#10;&#10;&#10;$(B, 128, 4031031)$&#10;&#10;\end{document}"/>
  <p:tag name="IGUANATEXSIZE" val="16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57.6678"/>
  <p:tag name="LATEXADDIN" val="\documentclass{article}&#10;\usepackage{amsmath}&#10;\pagestyle{empty}&#10;\begin{document}&#10;&#10;&#10;$(B, 128, 512)$&#10;&#10;\end{document}"/>
  <p:tag name="IGUANATEXSIZE" val="16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9.9362"/>
  <p:tag name="LATEXADDIN" val="\documentclass{article}&#10;\usepackage{amsmath}&#10;\pagestyle{empty}&#10;\begin{document}&#10;&#10;&#10;$(B, 128, l)$&#10;&#10;\end{document}"/>
  <p:tag name="IGUANATEXSIZE" val="16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5.4256"/>
  <p:tag name="LATEXADDIN" val="\documentclass{article}&#10;\usepackage{amsmath}&#10;\pagestyle{empty}&#10;\begin{document}&#10;&#10;&#10;$(B, 1, 2048)$&#10;&#10;\end{document}"/>
  <p:tag name="IGUANATEXSIZE" val="16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70.9411"/>
  <p:tag name="LATEXADDIN" val="\documentclass{article}&#10;\usepackage{amsmath}&#10;\pagestyle{empty}&#10;\begin{document}&#10;&#10;&#10;$(B, 1, 20)$&#10;&#10;\end{document}"/>
  <p:tag name="IGUANATEXSIZE" val="16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0.7049"/>
  <p:tag name="ORIGINALWIDTH" val="2438.695"/>
  <p:tag name="LATEXADDIN" val="\documentclass{article}&#10;\usepackage{amsmath}&#10;\pagestyle{empty}&#10;\begin{document}&#10;&#10;&#10;$$P(\texttt{gender} = 1) = \sum_{i=1}^{10} P(\texttt{gender} = 1, \texttt{age} = i)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.9528"/>
  <p:tag name="ORIGINALWIDTH" val="2251.219"/>
  <p:tag name="LATEXADDIN" val="\documentclass{article}&#10;\usepackage{amsmath}&#10;\pagestyle{empty}&#10;\begin{document}&#10;&#10;&#10;$$P(\texttt{age} = 1) = \sum_{j=1}^{2} P(\texttt{gender} = j, \texttt{age} = 1)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35.433"/>
  <p:tag name="LATEXADDIN" val="\documentclass{article}&#10;\usepackage{amsmath}&#10;\pagestyle{empty}&#10;\begin{document}&#10;&#10;&#10;$(B, 128, d)$&#10;&#10;\end{document}"/>
  <p:tag name="IGUANATEXSIZE" val="16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11573</TotalTime>
  <Words>953</Words>
  <Application>Microsoft Office PowerPoint</Application>
  <PresentationFormat>宽屏</PresentationFormat>
  <Paragraphs>282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Yu Gothic UI Light</vt:lpstr>
      <vt:lpstr>宋体</vt:lpstr>
      <vt:lpstr>微软雅黑</vt:lpstr>
      <vt:lpstr>Arial</vt:lpstr>
      <vt:lpstr>Arial Black</vt:lpstr>
      <vt:lpstr>Calibri</vt:lpstr>
      <vt:lpstr>Calibri Light</vt:lpstr>
      <vt:lpstr>Cambria Math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keywords>ppt</cp:keywords>
  <cp:lastModifiedBy>Zhuoxi Li</cp:lastModifiedBy>
  <cp:revision>960</cp:revision>
  <dcterms:created xsi:type="dcterms:W3CDTF">2016-06-07T15:36:47Z</dcterms:created>
  <dcterms:modified xsi:type="dcterms:W3CDTF">2021-06-01T12:43:56Z</dcterms:modified>
</cp:coreProperties>
</file>